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7" r:id="rId2"/>
    <p:sldId id="258" r:id="rId3"/>
    <p:sldId id="260" r:id="rId4"/>
    <p:sldId id="265" r:id="rId5"/>
    <p:sldId id="357" r:id="rId6"/>
    <p:sldId id="323" r:id="rId7"/>
    <p:sldId id="268" r:id="rId8"/>
    <p:sldId id="326" r:id="rId9"/>
    <p:sldId id="327" r:id="rId10"/>
    <p:sldId id="271" r:id="rId11"/>
    <p:sldId id="329"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5" r:id="rId25"/>
    <p:sldId id="346" r:id="rId26"/>
    <p:sldId id="344" r:id="rId27"/>
    <p:sldId id="347" r:id="rId28"/>
    <p:sldId id="348" r:id="rId29"/>
    <p:sldId id="349" r:id="rId30"/>
    <p:sldId id="350" r:id="rId31"/>
    <p:sldId id="351" r:id="rId32"/>
    <p:sldId id="352" r:id="rId33"/>
    <p:sldId id="277" r:id="rId34"/>
    <p:sldId id="353" r:id="rId35"/>
    <p:sldId id="354" r:id="rId36"/>
    <p:sldId id="355" r:id="rId37"/>
    <p:sldId id="291"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yu Chan" initials="WC" lastIdx="1" clrIdx="0">
    <p:extLst>
      <p:ext uri="{19B8F6BF-5375-455C-9EA6-DF929625EA0E}">
        <p15:presenceInfo xmlns:p15="http://schemas.microsoft.com/office/powerpoint/2012/main" userId="065a2047b937d0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9009" autoAdjust="0"/>
  </p:normalViewPr>
  <p:slideViewPr>
    <p:cSldViewPr snapToGrid="0">
      <p:cViewPr varScale="1">
        <p:scale>
          <a:sx n="75" d="100"/>
          <a:sy n="75" d="100"/>
        </p:scale>
        <p:origin x="883"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pPr/>
              <a:t>2024/06/29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pPr/>
              <a:t>‹#›</a:t>
            </a:fld>
            <a:endParaRPr lang="zh-CN" altLang="en-US"/>
          </a:p>
        </p:txBody>
      </p:sp>
    </p:spTree>
    <p:extLst>
      <p:ext uri="{BB962C8B-B14F-4D97-AF65-F5344CB8AC3E}">
        <p14:creationId xmlns:p14="http://schemas.microsoft.com/office/powerpoint/2010/main" val="4082114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a:t>
            </a:fld>
            <a:endParaRPr lang="zh-CN" altLang="en-US"/>
          </a:p>
        </p:txBody>
      </p:sp>
    </p:spTree>
    <p:extLst>
      <p:ext uri="{BB962C8B-B14F-4D97-AF65-F5344CB8AC3E}">
        <p14:creationId xmlns:p14="http://schemas.microsoft.com/office/powerpoint/2010/main" val="266749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10</a:t>
            </a:fld>
            <a:endParaRPr lang="zh-CN" altLang="en-US"/>
          </a:p>
        </p:txBody>
      </p:sp>
    </p:spTree>
    <p:extLst>
      <p:ext uri="{BB962C8B-B14F-4D97-AF65-F5344CB8AC3E}">
        <p14:creationId xmlns:p14="http://schemas.microsoft.com/office/powerpoint/2010/main" val="8062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11</a:t>
            </a:fld>
            <a:endParaRPr lang="zh-CN" altLang="en-US"/>
          </a:p>
        </p:txBody>
      </p:sp>
    </p:spTree>
    <p:extLst>
      <p:ext uri="{BB962C8B-B14F-4D97-AF65-F5344CB8AC3E}">
        <p14:creationId xmlns:p14="http://schemas.microsoft.com/office/powerpoint/2010/main" val="319456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12</a:t>
            </a:fld>
            <a:endParaRPr lang="zh-CN" altLang="en-US"/>
          </a:p>
        </p:txBody>
      </p:sp>
    </p:spTree>
    <p:extLst>
      <p:ext uri="{BB962C8B-B14F-4D97-AF65-F5344CB8AC3E}">
        <p14:creationId xmlns:p14="http://schemas.microsoft.com/office/powerpoint/2010/main" val="4261072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13</a:t>
            </a:fld>
            <a:endParaRPr lang="zh-CN" altLang="en-US"/>
          </a:p>
        </p:txBody>
      </p:sp>
    </p:spTree>
    <p:extLst>
      <p:ext uri="{BB962C8B-B14F-4D97-AF65-F5344CB8AC3E}">
        <p14:creationId xmlns:p14="http://schemas.microsoft.com/office/powerpoint/2010/main" val="1025150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14</a:t>
            </a:fld>
            <a:endParaRPr lang="zh-CN" altLang="en-US"/>
          </a:p>
        </p:txBody>
      </p:sp>
    </p:spTree>
    <p:extLst>
      <p:ext uri="{BB962C8B-B14F-4D97-AF65-F5344CB8AC3E}">
        <p14:creationId xmlns:p14="http://schemas.microsoft.com/office/powerpoint/2010/main" val="323115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15</a:t>
            </a:fld>
            <a:endParaRPr lang="zh-CN" altLang="en-US"/>
          </a:p>
        </p:txBody>
      </p:sp>
    </p:spTree>
    <p:extLst>
      <p:ext uri="{BB962C8B-B14F-4D97-AF65-F5344CB8AC3E}">
        <p14:creationId xmlns:p14="http://schemas.microsoft.com/office/powerpoint/2010/main" val="148736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16</a:t>
            </a:fld>
            <a:endParaRPr lang="zh-CN" altLang="en-US"/>
          </a:p>
        </p:txBody>
      </p:sp>
    </p:spTree>
    <p:extLst>
      <p:ext uri="{BB962C8B-B14F-4D97-AF65-F5344CB8AC3E}">
        <p14:creationId xmlns:p14="http://schemas.microsoft.com/office/powerpoint/2010/main" val="425114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17</a:t>
            </a:fld>
            <a:endParaRPr lang="zh-CN" altLang="en-US"/>
          </a:p>
        </p:txBody>
      </p:sp>
    </p:spTree>
    <p:extLst>
      <p:ext uri="{BB962C8B-B14F-4D97-AF65-F5344CB8AC3E}">
        <p14:creationId xmlns:p14="http://schemas.microsoft.com/office/powerpoint/2010/main" val="328137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18</a:t>
            </a:fld>
            <a:endParaRPr lang="zh-CN" altLang="en-US"/>
          </a:p>
        </p:txBody>
      </p:sp>
    </p:spTree>
    <p:extLst>
      <p:ext uri="{BB962C8B-B14F-4D97-AF65-F5344CB8AC3E}">
        <p14:creationId xmlns:p14="http://schemas.microsoft.com/office/powerpoint/2010/main" val="411122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19</a:t>
            </a:fld>
            <a:endParaRPr lang="zh-CN" altLang="en-US"/>
          </a:p>
        </p:txBody>
      </p:sp>
    </p:spTree>
    <p:extLst>
      <p:ext uri="{BB962C8B-B14F-4D97-AF65-F5344CB8AC3E}">
        <p14:creationId xmlns:p14="http://schemas.microsoft.com/office/powerpoint/2010/main" val="310678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a:t>
            </a:fld>
            <a:endParaRPr lang="zh-CN" altLang="en-US"/>
          </a:p>
        </p:txBody>
      </p:sp>
    </p:spTree>
    <p:extLst>
      <p:ext uri="{BB962C8B-B14F-4D97-AF65-F5344CB8AC3E}">
        <p14:creationId xmlns:p14="http://schemas.microsoft.com/office/powerpoint/2010/main" val="144829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20</a:t>
            </a:fld>
            <a:endParaRPr lang="zh-CN" altLang="en-US"/>
          </a:p>
        </p:txBody>
      </p:sp>
    </p:spTree>
    <p:extLst>
      <p:ext uri="{BB962C8B-B14F-4D97-AF65-F5344CB8AC3E}">
        <p14:creationId xmlns:p14="http://schemas.microsoft.com/office/powerpoint/2010/main" val="360091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21</a:t>
            </a:fld>
            <a:endParaRPr lang="zh-CN" altLang="en-US"/>
          </a:p>
        </p:txBody>
      </p:sp>
    </p:spTree>
    <p:extLst>
      <p:ext uri="{BB962C8B-B14F-4D97-AF65-F5344CB8AC3E}">
        <p14:creationId xmlns:p14="http://schemas.microsoft.com/office/powerpoint/2010/main" val="351276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22</a:t>
            </a:fld>
            <a:endParaRPr lang="zh-CN" altLang="en-US"/>
          </a:p>
        </p:txBody>
      </p:sp>
    </p:spTree>
    <p:extLst>
      <p:ext uri="{BB962C8B-B14F-4D97-AF65-F5344CB8AC3E}">
        <p14:creationId xmlns:p14="http://schemas.microsoft.com/office/powerpoint/2010/main" val="3911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23</a:t>
            </a:fld>
            <a:endParaRPr lang="zh-CN" altLang="en-US"/>
          </a:p>
        </p:txBody>
      </p:sp>
    </p:spTree>
    <p:extLst>
      <p:ext uri="{BB962C8B-B14F-4D97-AF65-F5344CB8AC3E}">
        <p14:creationId xmlns:p14="http://schemas.microsoft.com/office/powerpoint/2010/main" val="3866520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24</a:t>
            </a:fld>
            <a:endParaRPr lang="zh-CN" altLang="en-US"/>
          </a:p>
        </p:txBody>
      </p:sp>
    </p:spTree>
    <p:extLst>
      <p:ext uri="{BB962C8B-B14F-4D97-AF65-F5344CB8AC3E}">
        <p14:creationId xmlns:p14="http://schemas.microsoft.com/office/powerpoint/2010/main" val="311572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25</a:t>
            </a:fld>
            <a:endParaRPr lang="zh-CN" altLang="en-US"/>
          </a:p>
        </p:txBody>
      </p:sp>
    </p:spTree>
    <p:extLst>
      <p:ext uri="{BB962C8B-B14F-4D97-AF65-F5344CB8AC3E}">
        <p14:creationId xmlns:p14="http://schemas.microsoft.com/office/powerpoint/2010/main" val="162746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26</a:t>
            </a:fld>
            <a:endParaRPr lang="zh-CN" altLang="en-US"/>
          </a:p>
        </p:txBody>
      </p:sp>
    </p:spTree>
    <p:extLst>
      <p:ext uri="{BB962C8B-B14F-4D97-AF65-F5344CB8AC3E}">
        <p14:creationId xmlns:p14="http://schemas.microsoft.com/office/powerpoint/2010/main" val="4126709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27</a:t>
            </a:fld>
            <a:endParaRPr lang="zh-CN" altLang="en-US"/>
          </a:p>
        </p:txBody>
      </p:sp>
    </p:spTree>
    <p:extLst>
      <p:ext uri="{BB962C8B-B14F-4D97-AF65-F5344CB8AC3E}">
        <p14:creationId xmlns:p14="http://schemas.microsoft.com/office/powerpoint/2010/main" val="335177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28</a:t>
            </a:fld>
            <a:endParaRPr lang="zh-CN" altLang="en-US"/>
          </a:p>
        </p:txBody>
      </p:sp>
    </p:spTree>
    <p:extLst>
      <p:ext uri="{BB962C8B-B14F-4D97-AF65-F5344CB8AC3E}">
        <p14:creationId xmlns:p14="http://schemas.microsoft.com/office/powerpoint/2010/main" val="1931502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29</a:t>
            </a:fld>
            <a:endParaRPr lang="zh-CN" altLang="en-US"/>
          </a:p>
        </p:txBody>
      </p:sp>
    </p:spTree>
    <p:extLst>
      <p:ext uri="{BB962C8B-B14F-4D97-AF65-F5344CB8AC3E}">
        <p14:creationId xmlns:p14="http://schemas.microsoft.com/office/powerpoint/2010/main" val="232474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移动边缘缓存和点对点内容共享背景下的边缘设备之间的博弈</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a:t>
            </a:fld>
            <a:endParaRPr lang="zh-CN" altLang="en-US"/>
          </a:p>
        </p:txBody>
      </p:sp>
    </p:spTree>
    <p:extLst>
      <p:ext uri="{BB962C8B-B14F-4D97-AF65-F5344CB8AC3E}">
        <p14:creationId xmlns:p14="http://schemas.microsoft.com/office/powerpoint/2010/main" val="4013076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先看</a:t>
            </a:r>
            <a:r>
              <a:rPr lang="en-US" altLang="zh-CN" dirty="0"/>
              <a:t>requester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30</a:t>
            </a:fld>
            <a:endParaRPr lang="zh-CN" altLang="en-US"/>
          </a:p>
        </p:txBody>
      </p:sp>
    </p:spTree>
    <p:extLst>
      <p:ext uri="{BB962C8B-B14F-4D97-AF65-F5344CB8AC3E}">
        <p14:creationId xmlns:p14="http://schemas.microsoft.com/office/powerpoint/2010/main" val="2703234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31</a:t>
            </a:fld>
            <a:endParaRPr lang="zh-CN" altLang="en-US"/>
          </a:p>
        </p:txBody>
      </p:sp>
    </p:spTree>
    <p:extLst>
      <p:ext uri="{BB962C8B-B14F-4D97-AF65-F5344CB8AC3E}">
        <p14:creationId xmlns:p14="http://schemas.microsoft.com/office/powerpoint/2010/main" val="2873249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32</a:t>
            </a:fld>
            <a:endParaRPr lang="zh-CN" altLang="en-US"/>
          </a:p>
        </p:txBody>
      </p:sp>
    </p:spTree>
    <p:extLst>
      <p:ext uri="{BB962C8B-B14F-4D97-AF65-F5344CB8AC3E}">
        <p14:creationId xmlns:p14="http://schemas.microsoft.com/office/powerpoint/2010/main" val="558320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33</a:t>
            </a:fld>
            <a:endParaRPr lang="zh-CN" altLang="en-US"/>
          </a:p>
        </p:txBody>
      </p:sp>
    </p:spTree>
    <p:extLst>
      <p:ext uri="{BB962C8B-B14F-4D97-AF65-F5344CB8AC3E}">
        <p14:creationId xmlns:p14="http://schemas.microsoft.com/office/powerpoint/2010/main" val="999360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34</a:t>
            </a:fld>
            <a:endParaRPr lang="zh-CN" altLang="en-US"/>
          </a:p>
        </p:txBody>
      </p:sp>
    </p:spTree>
    <p:extLst>
      <p:ext uri="{BB962C8B-B14F-4D97-AF65-F5344CB8AC3E}">
        <p14:creationId xmlns:p14="http://schemas.microsoft.com/office/powerpoint/2010/main" val="96712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35</a:t>
            </a:fld>
            <a:endParaRPr lang="zh-CN" altLang="en-US"/>
          </a:p>
        </p:txBody>
      </p:sp>
    </p:spTree>
    <p:extLst>
      <p:ext uri="{BB962C8B-B14F-4D97-AF65-F5344CB8AC3E}">
        <p14:creationId xmlns:p14="http://schemas.microsoft.com/office/powerpoint/2010/main" val="2066061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36</a:t>
            </a:fld>
            <a:endParaRPr lang="zh-CN" altLang="en-US"/>
          </a:p>
        </p:txBody>
      </p:sp>
    </p:spTree>
    <p:extLst>
      <p:ext uri="{BB962C8B-B14F-4D97-AF65-F5344CB8AC3E}">
        <p14:creationId xmlns:p14="http://schemas.microsoft.com/office/powerpoint/2010/main" val="2156731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37</a:t>
            </a:fld>
            <a:endParaRPr lang="zh-CN" altLang="en-US"/>
          </a:p>
        </p:txBody>
      </p:sp>
    </p:spTree>
    <p:extLst>
      <p:ext uri="{BB962C8B-B14F-4D97-AF65-F5344CB8AC3E}">
        <p14:creationId xmlns:p14="http://schemas.microsoft.com/office/powerpoint/2010/main" val="267353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4</a:t>
            </a:fld>
            <a:endParaRPr lang="zh-CN" altLang="en-US"/>
          </a:p>
        </p:txBody>
      </p:sp>
    </p:spTree>
    <p:extLst>
      <p:ext uri="{BB962C8B-B14F-4D97-AF65-F5344CB8AC3E}">
        <p14:creationId xmlns:p14="http://schemas.microsoft.com/office/powerpoint/2010/main" val="1423979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5</a:t>
            </a:fld>
            <a:endParaRPr lang="zh-CN" altLang="en-US"/>
          </a:p>
        </p:txBody>
      </p:sp>
    </p:spTree>
    <p:extLst>
      <p:ext uri="{BB962C8B-B14F-4D97-AF65-F5344CB8AC3E}">
        <p14:creationId xmlns:p14="http://schemas.microsoft.com/office/powerpoint/2010/main" val="396582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6</a:t>
            </a:fld>
            <a:endParaRPr lang="zh-CN" altLang="en-US"/>
          </a:p>
        </p:txBody>
      </p:sp>
    </p:spTree>
    <p:extLst>
      <p:ext uri="{BB962C8B-B14F-4D97-AF65-F5344CB8AC3E}">
        <p14:creationId xmlns:p14="http://schemas.microsoft.com/office/powerpoint/2010/main" val="361367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7</a:t>
            </a:fld>
            <a:endParaRPr lang="zh-CN" altLang="en-US"/>
          </a:p>
        </p:txBody>
      </p:sp>
    </p:spTree>
    <p:extLst>
      <p:ext uri="{BB962C8B-B14F-4D97-AF65-F5344CB8AC3E}">
        <p14:creationId xmlns:p14="http://schemas.microsoft.com/office/powerpoint/2010/main" val="308733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8</a:t>
            </a:fld>
            <a:endParaRPr lang="zh-CN" altLang="en-US"/>
          </a:p>
        </p:txBody>
      </p:sp>
    </p:spTree>
    <p:extLst>
      <p:ext uri="{BB962C8B-B14F-4D97-AF65-F5344CB8AC3E}">
        <p14:creationId xmlns:p14="http://schemas.microsoft.com/office/powerpoint/2010/main" val="213340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9</a:t>
            </a:fld>
            <a:endParaRPr lang="zh-CN" altLang="en-US"/>
          </a:p>
        </p:txBody>
      </p:sp>
    </p:spTree>
    <p:extLst>
      <p:ext uri="{BB962C8B-B14F-4D97-AF65-F5344CB8AC3E}">
        <p14:creationId xmlns:p14="http://schemas.microsoft.com/office/powerpoint/2010/main" val="314639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pPr/>
              <a:t>2024/06/29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pPr/>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624F31-998C-44D3-BAFB-ADD006D3547E}"/>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46967"/>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93862" y="2721114"/>
            <a:ext cx="10621572" cy="707886"/>
          </a:xfrm>
          <a:prstGeom prst="rect">
            <a:avLst/>
          </a:prstGeom>
          <a:noFill/>
        </p:spPr>
        <p:txBody>
          <a:bodyPr wrap="square" rtlCol="0">
            <a:spAutoFit/>
          </a:bodyPr>
          <a:lstStyle/>
          <a:p>
            <a:pPr algn="dist"/>
            <a:r>
              <a:rPr lang="zh-CN" altLang="en-US" sz="4000" b="1" dirty="0">
                <a:solidFill>
                  <a:schemeClr val="bg1">
                    <a:lumMod val="95000"/>
                  </a:schemeClr>
                </a:solidFill>
                <a:latin typeface="微软雅黑" panose="020B0503020204020204" pitchFamily="34" charset="-122"/>
                <a:ea typeface="微软雅黑" panose="020B0503020204020204" pitchFamily="34" charset="-122"/>
              </a:rPr>
              <a:t>增量学习中的数据不平衡问题研究与实现</a:t>
            </a: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中山大学人工智能学院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DC754B86-73A7-4A82-964F-FD1E97816B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200" r="2284" b="11992"/>
          <a:stretch/>
        </p:blipFill>
        <p:spPr>
          <a:xfrm>
            <a:off x="4339400" y="923192"/>
            <a:ext cx="3433000" cy="1072662"/>
          </a:xfrm>
          <a:prstGeom prst="rect">
            <a:avLst/>
          </a:prstGeom>
        </p:spPr>
      </p:pic>
      <p:sp>
        <p:nvSpPr>
          <p:cNvPr id="17" name="TextBox 7">
            <a:extLst>
              <a:ext uri="{FF2B5EF4-FFF2-40B4-BE49-F238E27FC236}">
                <a16:creationId xmlns:a16="http://schemas.microsoft.com/office/drawing/2014/main" id="{BAB7B8CC-2EA9-4C07-AD7D-3DD59E4100C3}"/>
              </a:ext>
            </a:extLst>
          </p:cNvPr>
          <p:cNvSpPr txBox="1"/>
          <p:nvPr/>
        </p:nvSpPr>
        <p:spPr>
          <a:xfrm>
            <a:off x="5226445" y="5751921"/>
            <a:ext cx="2569886" cy="400085"/>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组员：马皓晖 谢顺华</a:t>
            </a:r>
            <a:endParaRPr lang="zh-CN" altLang="en-US" sz="2000" dirty="0">
              <a:solidFill>
                <a:srgbClr val="014723"/>
              </a:solidFill>
              <a:latin typeface="微软雅黑" panose="020B0503020204020204" pitchFamily="34" charset="-122"/>
              <a:ea typeface="微软雅黑" panose="020B0503020204020204" pitchFamily="34" charset="-122"/>
            </a:endParaRPr>
          </a:p>
        </p:txBody>
      </p:sp>
      <p:sp>
        <p:nvSpPr>
          <p:cNvPr id="18" name="Freeform 8">
            <a:extLst>
              <a:ext uri="{FF2B5EF4-FFF2-40B4-BE49-F238E27FC236}">
                <a16:creationId xmlns:a16="http://schemas.microsoft.com/office/drawing/2014/main" id="{1E3C5C14-83C0-47A1-A739-B62C7977399E}"/>
              </a:ext>
            </a:extLst>
          </p:cNvPr>
          <p:cNvSpPr>
            <a:spLocks noChangeAspect="1" noEditPoints="1"/>
          </p:cNvSpPr>
          <p:nvPr/>
        </p:nvSpPr>
        <p:spPr bwMode="auto">
          <a:xfrm>
            <a:off x="4762157" y="5718840"/>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713"/>
    </mc:Choice>
    <mc:Fallback>
      <p:transition spd="slow" advTm="4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strVal val="#ppt_w+.3"/>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animEffect transition="in" filter="fade">
                                      <p:cBhvr>
                                        <p:cTn id="13" dur="500"/>
                                        <p:tgtEl>
                                          <p:spTgt spid="15"/>
                                        </p:tgtEl>
                                      </p:cBhvr>
                                    </p:animEffect>
                                  </p:childTnLst>
                                </p:cTn>
                              </p:par>
                            </p:childTnLst>
                          </p:cTn>
                        </p:par>
                        <p:par>
                          <p:cTn id="14" fill="hold">
                            <p:stCondLst>
                              <p:cond delay="1850"/>
                            </p:stCondLst>
                            <p:childTnLst>
                              <p:par>
                                <p:cTn id="15" presetID="8" presetClass="entr" presetSubtype="32"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diamond(out)">
                                      <p:cBhvr>
                                        <p:cTn id="17" dur="500"/>
                                        <p:tgtEl>
                                          <p:spTgt spid="16"/>
                                        </p:tgtEl>
                                      </p:cBhvr>
                                    </p:animEffect>
                                  </p:childTnLst>
                                </p:cTn>
                              </p:par>
                            </p:childTnLst>
                          </p:cTn>
                        </p:par>
                        <p:par>
                          <p:cTn id="18" fill="hold">
                            <p:stCondLst>
                              <p:cond delay="280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33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P spid="17"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B9A4E36-F26E-488F-871C-F72008B7DA68}"/>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11" name="矩形 10">
            <a:extLst>
              <a:ext uri="{FF2B5EF4-FFF2-40B4-BE49-F238E27FC236}">
                <a16:creationId xmlns:a16="http://schemas.microsoft.com/office/drawing/2014/main" id="{21882BBB-FB29-4347-9DA2-C7A80DCC076D}"/>
              </a:ext>
            </a:extLst>
          </p:cNvPr>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实验过程</a:t>
            </a:r>
          </a:p>
        </p:txBody>
      </p:sp>
      <p:grpSp>
        <p:nvGrpSpPr>
          <p:cNvPr id="13" name="组合 12">
            <a:extLst>
              <a:ext uri="{FF2B5EF4-FFF2-40B4-BE49-F238E27FC236}">
                <a16:creationId xmlns:a16="http://schemas.microsoft.com/office/drawing/2014/main" id="{C13E0139-D4EB-4894-8D43-72AC584E24CF}"/>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A78A39ED-1116-4380-9C42-7A71869E27A6}"/>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D0528B29-2248-40B2-A98A-F1373DB2787B}"/>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4CCFF2B2-5953-4405-820C-1107BB299899}"/>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Part.03</a:t>
            </a:r>
          </a:p>
        </p:txBody>
      </p:sp>
      <p:pic>
        <p:nvPicPr>
          <p:cNvPr id="18" name="图片 17">
            <a:extLst>
              <a:ext uri="{FF2B5EF4-FFF2-40B4-BE49-F238E27FC236}">
                <a16:creationId xmlns:a16="http://schemas.microsoft.com/office/drawing/2014/main" id="{4EE3915A-6E1F-43B5-9547-39FD90248301}"/>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0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3"/>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3"/>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实验步骤</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92" name="组合 20">
            <a:extLst>
              <a:ext uri="{FF2B5EF4-FFF2-40B4-BE49-F238E27FC236}">
                <a16:creationId xmlns:a16="http://schemas.microsoft.com/office/drawing/2014/main" id="{CFA6BA30-790C-453F-AC00-8CBB7CD4EA03}"/>
              </a:ext>
            </a:extLst>
          </p:cNvPr>
          <p:cNvGrpSpPr/>
          <p:nvPr/>
        </p:nvGrpSpPr>
        <p:grpSpPr bwMode="auto">
          <a:xfrm>
            <a:off x="7221776" y="2650505"/>
            <a:ext cx="2763717" cy="2662909"/>
            <a:chOff x="0" y="0"/>
            <a:chExt cx="1671177" cy="1609411"/>
          </a:xfrm>
          <a:solidFill>
            <a:schemeClr val="accent1"/>
          </a:solidFill>
          <a:effectLst/>
        </p:grpSpPr>
        <p:sp>
          <p:nvSpPr>
            <p:cNvPr id="93" name="右箭头 55">
              <a:extLst>
                <a:ext uri="{FF2B5EF4-FFF2-40B4-BE49-F238E27FC236}">
                  <a16:creationId xmlns:a16="http://schemas.microsoft.com/office/drawing/2014/main" id="{EBC14AEE-960C-419D-91D0-112D1C8C4135}"/>
                </a:ext>
              </a:extLst>
            </p:cNvPr>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94" name="TextBox 22">
              <a:extLst>
                <a:ext uri="{FF2B5EF4-FFF2-40B4-BE49-F238E27FC236}">
                  <a16:creationId xmlns:a16="http://schemas.microsoft.com/office/drawing/2014/main" id="{62DA9B7A-C166-474F-BA90-46A25A8D893F}"/>
                </a:ext>
              </a:extLst>
            </p:cNvPr>
            <p:cNvSpPr txBox="1">
              <a:spLocks noChangeArrowheads="1"/>
            </p:cNvSpPr>
            <p:nvPr/>
          </p:nvSpPr>
          <p:spPr bwMode="auto">
            <a:xfrm>
              <a:off x="681551" y="543095"/>
              <a:ext cx="53422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Impact" panose="020B0806030902050204" pitchFamily="34" charset="0"/>
                </a:rPr>
                <a:t>03</a:t>
              </a:r>
              <a:endParaRPr lang="zh-CN" altLang="en-US" sz="3420">
                <a:solidFill>
                  <a:srgbClr val="FFFFFF"/>
                </a:solidFill>
                <a:latin typeface="Impact" panose="020B0806030902050204" pitchFamily="34" charset="0"/>
              </a:endParaRPr>
            </a:p>
          </p:txBody>
        </p:sp>
      </p:grpSp>
      <p:grpSp>
        <p:nvGrpSpPr>
          <p:cNvPr id="95" name="组合 25">
            <a:extLst>
              <a:ext uri="{FF2B5EF4-FFF2-40B4-BE49-F238E27FC236}">
                <a16:creationId xmlns:a16="http://schemas.microsoft.com/office/drawing/2014/main" id="{173440E0-5953-48CD-9795-9700DD5E58DA}"/>
              </a:ext>
            </a:extLst>
          </p:cNvPr>
          <p:cNvGrpSpPr/>
          <p:nvPr/>
        </p:nvGrpSpPr>
        <p:grpSpPr bwMode="auto">
          <a:xfrm>
            <a:off x="5084826" y="2688159"/>
            <a:ext cx="2761244" cy="2660524"/>
            <a:chOff x="0" y="0"/>
            <a:chExt cx="1671177" cy="1609411"/>
          </a:xfrm>
          <a:solidFill>
            <a:schemeClr val="accent2"/>
          </a:solidFill>
        </p:grpSpPr>
        <p:sp>
          <p:nvSpPr>
            <p:cNvPr id="96" name="右箭头 55">
              <a:extLst>
                <a:ext uri="{FF2B5EF4-FFF2-40B4-BE49-F238E27FC236}">
                  <a16:creationId xmlns:a16="http://schemas.microsoft.com/office/drawing/2014/main" id="{C01B59E8-F5A5-4343-B1B3-3F291202B8EE}"/>
                </a:ext>
              </a:extLst>
            </p:cNvPr>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97" name="TextBox 27">
              <a:extLst>
                <a:ext uri="{FF2B5EF4-FFF2-40B4-BE49-F238E27FC236}">
                  <a16:creationId xmlns:a16="http://schemas.microsoft.com/office/drawing/2014/main" id="{18AB50AC-82F4-49BC-912E-88857721704C}"/>
                </a:ext>
              </a:extLst>
            </p:cNvPr>
            <p:cNvSpPr txBox="1">
              <a:spLocks noChangeArrowheads="1"/>
            </p:cNvSpPr>
            <p:nvPr/>
          </p:nvSpPr>
          <p:spPr bwMode="auto">
            <a:xfrm>
              <a:off x="681551" y="543095"/>
              <a:ext cx="523731"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Impact" panose="020B0806030902050204" pitchFamily="34" charset="0"/>
                </a:rPr>
                <a:t>02</a:t>
              </a:r>
              <a:endParaRPr lang="zh-CN" altLang="en-US" sz="3420">
                <a:solidFill>
                  <a:srgbClr val="FFFFFF"/>
                </a:solidFill>
                <a:latin typeface="Impact" panose="020B0806030902050204" pitchFamily="34" charset="0"/>
              </a:endParaRPr>
            </a:p>
          </p:txBody>
        </p:sp>
      </p:grpSp>
      <p:grpSp>
        <p:nvGrpSpPr>
          <p:cNvPr id="98" name="组合 31">
            <a:extLst>
              <a:ext uri="{FF2B5EF4-FFF2-40B4-BE49-F238E27FC236}">
                <a16:creationId xmlns:a16="http://schemas.microsoft.com/office/drawing/2014/main" id="{27009E9B-F82D-4A54-B9C0-1EF6A27A7475}"/>
              </a:ext>
            </a:extLst>
          </p:cNvPr>
          <p:cNvGrpSpPr/>
          <p:nvPr/>
        </p:nvGrpSpPr>
        <p:grpSpPr bwMode="auto">
          <a:xfrm>
            <a:off x="2913079" y="2688158"/>
            <a:ext cx="2763717" cy="2660525"/>
            <a:chOff x="0" y="0"/>
            <a:chExt cx="1671177" cy="1609411"/>
          </a:xfrm>
          <a:solidFill>
            <a:schemeClr val="accent1"/>
          </a:solidFill>
          <a:effectLst/>
        </p:grpSpPr>
        <p:sp>
          <p:nvSpPr>
            <p:cNvPr id="99" name="右箭头 55">
              <a:extLst>
                <a:ext uri="{FF2B5EF4-FFF2-40B4-BE49-F238E27FC236}">
                  <a16:creationId xmlns:a16="http://schemas.microsoft.com/office/drawing/2014/main" id="{737B8590-85CD-4E50-B640-510F4AD005A0}"/>
                </a:ext>
              </a:extLst>
            </p:cNvPr>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101" name="TextBox 33">
              <a:extLst>
                <a:ext uri="{FF2B5EF4-FFF2-40B4-BE49-F238E27FC236}">
                  <a16:creationId xmlns:a16="http://schemas.microsoft.com/office/drawing/2014/main" id="{F298A3F8-EA40-48E2-B6EF-73CFB265D424}"/>
                </a:ext>
              </a:extLst>
            </p:cNvPr>
            <p:cNvSpPr txBox="1">
              <a:spLocks noChangeArrowheads="1"/>
            </p:cNvSpPr>
            <p:nvPr/>
          </p:nvSpPr>
          <p:spPr bwMode="auto">
            <a:xfrm>
              <a:off x="681551" y="543095"/>
              <a:ext cx="48000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Impact" panose="020B0806030902050204" pitchFamily="34" charset="0"/>
                </a:rPr>
                <a:t>01</a:t>
              </a:r>
              <a:endParaRPr lang="zh-CN" altLang="en-US" sz="3420" dirty="0">
                <a:solidFill>
                  <a:srgbClr val="FFFFFF"/>
                </a:solidFill>
                <a:latin typeface="Impact" panose="020B0806030902050204" pitchFamily="34" charset="0"/>
              </a:endParaRPr>
            </a:p>
          </p:txBody>
        </p:sp>
      </p:grpSp>
      <p:cxnSp>
        <p:nvCxnSpPr>
          <p:cNvPr id="102" name="直接连接符 36">
            <a:extLst>
              <a:ext uri="{FF2B5EF4-FFF2-40B4-BE49-F238E27FC236}">
                <a16:creationId xmlns:a16="http://schemas.microsoft.com/office/drawing/2014/main" id="{A00C431F-7AF0-4D6C-A873-60BF0A662F36}"/>
              </a:ext>
            </a:extLst>
          </p:cNvPr>
          <p:cNvCxnSpPr>
            <a:cxnSpLocks noChangeShapeType="1"/>
          </p:cNvCxnSpPr>
          <p:nvPr/>
        </p:nvCxnSpPr>
        <p:spPr bwMode="auto">
          <a:xfrm flipV="1">
            <a:off x="3773774" y="2064834"/>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103" name="矩形 1">
            <a:extLst>
              <a:ext uri="{FF2B5EF4-FFF2-40B4-BE49-F238E27FC236}">
                <a16:creationId xmlns:a16="http://schemas.microsoft.com/office/drawing/2014/main" id="{E7C860DA-886D-4D2C-9F34-EDDB9F77650A}"/>
              </a:ext>
            </a:extLst>
          </p:cNvPr>
          <p:cNvSpPr>
            <a:spLocks noChangeArrowheads="1"/>
          </p:cNvSpPr>
          <p:nvPr/>
        </p:nvSpPr>
        <p:spPr bwMode="auto">
          <a:xfrm>
            <a:off x="1242691" y="1610863"/>
            <a:ext cx="2458337"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2995">
              <a:lnSpc>
                <a:spcPct val="150000"/>
              </a:lnSpc>
              <a:defRPr/>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初始化模型，训练第一批次的</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20</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个类别，使用交叉熵训练并优化模型参数</a:t>
            </a:r>
            <a:endParaRPr lang="zh-CN" altLang="en-US" sz="1600" dirty="0">
              <a:solidFill>
                <a:srgbClr val="F79646"/>
              </a:solidFill>
              <a:latin typeface="微软雅黑" panose="020B0503020204020204" pitchFamily="34" charset="-122"/>
              <a:ea typeface="微软雅黑" panose="020B0503020204020204" pitchFamily="34" charset="-122"/>
            </a:endParaRPr>
          </a:p>
        </p:txBody>
      </p:sp>
      <p:cxnSp>
        <p:nvCxnSpPr>
          <p:cNvPr id="104" name="直接连接符 38">
            <a:extLst>
              <a:ext uri="{FF2B5EF4-FFF2-40B4-BE49-F238E27FC236}">
                <a16:creationId xmlns:a16="http://schemas.microsoft.com/office/drawing/2014/main" id="{B3A66F21-BCDF-491A-9438-6804E0E802E3}"/>
              </a:ext>
            </a:extLst>
          </p:cNvPr>
          <p:cNvCxnSpPr>
            <a:cxnSpLocks noChangeShapeType="1"/>
          </p:cNvCxnSpPr>
          <p:nvPr/>
        </p:nvCxnSpPr>
        <p:spPr bwMode="auto">
          <a:xfrm flipV="1">
            <a:off x="5858714" y="4948637"/>
            <a:ext cx="0" cy="1069092"/>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105" name="矩形 1">
            <a:extLst>
              <a:ext uri="{FF2B5EF4-FFF2-40B4-BE49-F238E27FC236}">
                <a16:creationId xmlns:a16="http://schemas.microsoft.com/office/drawing/2014/main" id="{2E40247F-2A81-444A-BB31-A4821D64B31D}"/>
              </a:ext>
            </a:extLst>
          </p:cNvPr>
          <p:cNvSpPr>
            <a:spLocks noChangeArrowheads="1"/>
          </p:cNvSpPr>
          <p:nvPr/>
        </p:nvSpPr>
        <p:spPr bwMode="auto">
          <a:xfrm>
            <a:off x="5986695" y="5578806"/>
            <a:ext cx="3245680"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2995">
              <a:lnSpc>
                <a:spcPct val="150000"/>
              </a:lnSpc>
              <a:defRPr/>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每一个新批次增加</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20</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个类别，并重新训练模型，在每个增量步骤中，保持先前知识，以更新模型参数</a:t>
            </a:r>
            <a:endParaRPr lang="zh-CN" altLang="en-US" sz="1600" dirty="0">
              <a:solidFill>
                <a:srgbClr val="F79646"/>
              </a:solidFill>
              <a:latin typeface="微软雅黑" panose="020B0503020204020204" pitchFamily="34" charset="-122"/>
              <a:ea typeface="微软雅黑" panose="020B0503020204020204" pitchFamily="34" charset="-122"/>
            </a:endParaRPr>
          </a:p>
        </p:txBody>
      </p:sp>
      <p:cxnSp>
        <p:nvCxnSpPr>
          <p:cNvPr id="106" name="直接连接符 40">
            <a:extLst>
              <a:ext uri="{FF2B5EF4-FFF2-40B4-BE49-F238E27FC236}">
                <a16:creationId xmlns:a16="http://schemas.microsoft.com/office/drawing/2014/main" id="{80C331B2-5104-4B75-8144-5E29D0174AAD}"/>
              </a:ext>
            </a:extLst>
          </p:cNvPr>
          <p:cNvCxnSpPr>
            <a:cxnSpLocks noChangeShapeType="1"/>
          </p:cNvCxnSpPr>
          <p:nvPr/>
        </p:nvCxnSpPr>
        <p:spPr bwMode="auto">
          <a:xfrm flipV="1">
            <a:off x="8104101" y="2042411"/>
            <a:ext cx="0" cy="1069093"/>
          </a:xfrm>
          <a:prstGeom prst="line">
            <a:avLst/>
          </a:prstGeom>
          <a:noFill/>
          <a:ln w="6350">
            <a:solidFill>
              <a:schemeClr val="tx1">
                <a:lumMod val="75000"/>
                <a:lumOff val="25000"/>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107" name="矩形 1">
            <a:extLst>
              <a:ext uri="{FF2B5EF4-FFF2-40B4-BE49-F238E27FC236}">
                <a16:creationId xmlns:a16="http://schemas.microsoft.com/office/drawing/2014/main" id="{E5C390BB-9492-481D-A069-0628F073E6CA}"/>
              </a:ext>
            </a:extLst>
          </p:cNvPr>
          <p:cNvSpPr>
            <a:spLocks noChangeArrowheads="1"/>
          </p:cNvSpPr>
          <p:nvPr/>
        </p:nvSpPr>
        <p:spPr bwMode="auto">
          <a:xfrm>
            <a:off x="8303278" y="1089049"/>
            <a:ext cx="3036646"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2995">
              <a:lnSpc>
                <a:spcPct val="150000"/>
              </a:lnSpc>
              <a:defRPr/>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使用小验证集来估计并矫正全连接层的偏差，在训练过程中通过调整偏差校正层的参数</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α</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β</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，以修正新类的输出</a:t>
            </a:r>
            <a:endParaRPr lang="zh-CN" altLang="en-US" sz="1600" dirty="0">
              <a:solidFill>
                <a:srgbClr val="F79646"/>
              </a:solidFill>
              <a:latin typeface="微软雅黑" panose="020B0503020204020204" pitchFamily="34" charset="-122"/>
              <a:ea typeface="微软雅黑" panose="020B0503020204020204" pitchFamily="34" charset="-122"/>
            </a:endParaRPr>
          </a:p>
        </p:txBody>
      </p:sp>
      <p:sp>
        <p:nvSpPr>
          <p:cNvPr id="111" name="TextBox 7">
            <a:extLst>
              <a:ext uri="{FF2B5EF4-FFF2-40B4-BE49-F238E27FC236}">
                <a16:creationId xmlns:a16="http://schemas.microsoft.com/office/drawing/2014/main" id="{1E850996-BBF9-4B62-8440-5E6F4FD9DDCD}"/>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112" name="TextBox 7">
            <a:extLst>
              <a:ext uri="{FF2B5EF4-FFF2-40B4-BE49-F238E27FC236}">
                <a16:creationId xmlns:a16="http://schemas.microsoft.com/office/drawing/2014/main" id="{AD0CB735-E241-4767-864C-C66A85221ADF}"/>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113" name="直接连接符 112">
            <a:extLst>
              <a:ext uri="{FF2B5EF4-FFF2-40B4-BE49-F238E27FC236}">
                <a16:creationId xmlns:a16="http://schemas.microsoft.com/office/drawing/2014/main" id="{2C17F59C-FA8B-4EC5-89DB-824C829BD1B4}"/>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17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additive="base">
                                        <p:cTn id="20" dur="500" fill="hold"/>
                                        <p:tgtEl>
                                          <p:spTgt spid="98"/>
                                        </p:tgtEl>
                                        <p:attrNameLst>
                                          <p:attrName>ppt_x</p:attrName>
                                        </p:attrNameLst>
                                      </p:cBhvr>
                                      <p:tavLst>
                                        <p:tav tm="0">
                                          <p:val>
                                            <p:strVal val="0-#ppt_w/2"/>
                                          </p:val>
                                        </p:tav>
                                        <p:tav tm="100000">
                                          <p:val>
                                            <p:strVal val="#ppt_x"/>
                                          </p:val>
                                        </p:tav>
                                      </p:tavLst>
                                    </p:anim>
                                    <p:anim calcmode="lin" valueType="num">
                                      <p:cBhvr additive="base">
                                        <p:cTn id="21" dur="500" fill="hold"/>
                                        <p:tgtEl>
                                          <p:spTgt spid="98"/>
                                        </p:tgtEl>
                                        <p:attrNameLst>
                                          <p:attrName>ppt_y</p:attrName>
                                        </p:attrNameLst>
                                      </p:cBhvr>
                                      <p:tavLst>
                                        <p:tav tm="0">
                                          <p:val>
                                            <p:strVal val="#ppt_y"/>
                                          </p:val>
                                        </p:tav>
                                        <p:tav tm="100000">
                                          <p:val>
                                            <p:strVal val="#ppt_y"/>
                                          </p:val>
                                        </p:tav>
                                      </p:tavLst>
                                    </p:anim>
                                  </p:childTnLst>
                                </p:cTn>
                              </p:par>
                              <p:par>
                                <p:cTn id="22" presetID="12" presetClass="entr" presetSubtype="8" fill="hold" nodeType="withEffect">
                                  <p:stCondLst>
                                    <p:cond delay="200"/>
                                  </p:stCondLst>
                                  <p:childTnLst>
                                    <p:set>
                                      <p:cBhvr>
                                        <p:cTn id="23" dur="1" fill="hold">
                                          <p:stCondLst>
                                            <p:cond delay="0"/>
                                          </p:stCondLst>
                                        </p:cTn>
                                        <p:tgtEl>
                                          <p:spTgt spid="95"/>
                                        </p:tgtEl>
                                        <p:attrNameLst>
                                          <p:attrName>style.visibility</p:attrName>
                                        </p:attrNameLst>
                                      </p:cBhvr>
                                      <p:to>
                                        <p:strVal val="visible"/>
                                      </p:to>
                                    </p:set>
                                    <p:anim calcmode="lin" valueType="num">
                                      <p:cBhvr additive="base">
                                        <p:cTn id="24" dur="500"/>
                                        <p:tgtEl>
                                          <p:spTgt spid="95"/>
                                        </p:tgtEl>
                                        <p:attrNameLst>
                                          <p:attrName>ppt_x</p:attrName>
                                        </p:attrNameLst>
                                      </p:cBhvr>
                                      <p:tavLst>
                                        <p:tav tm="0">
                                          <p:val>
                                            <p:strVal val="#ppt_x-#ppt_w*1.125000"/>
                                          </p:val>
                                        </p:tav>
                                        <p:tav tm="100000">
                                          <p:val>
                                            <p:strVal val="#ppt_x"/>
                                          </p:val>
                                        </p:tav>
                                      </p:tavLst>
                                    </p:anim>
                                    <p:animEffect transition="in" filter="wipe(right)">
                                      <p:cBhvr>
                                        <p:cTn id="25" dur="500"/>
                                        <p:tgtEl>
                                          <p:spTgt spid="95"/>
                                        </p:tgtEl>
                                      </p:cBhvr>
                                    </p:animEffect>
                                  </p:childTnLst>
                                </p:cTn>
                              </p:par>
                              <p:par>
                                <p:cTn id="26" presetID="12" presetClass="entr" presetSubtype="8" fill="hold" nodeType="withEffect">
                                  <p:stCondLst>
                                    <p:cond delay="400"/>
                                  </p:stCondLst>
                                  <p:childTnLst>
                                    <p:set>
                                      <p:cBhvr>
                                        <p:cTn id="27" dur="1" fill="hold">
                                          <p:stCondLst>
                                            <p:cond delay="0"/>
                                          </p:stCondLst>
                                        </p:cTn>
                                        <p:tgtEl>
                                          <p:spTgt spid="92"/>
                                        </p:tgtEl>
                                        <p:attrNameLst>
                                          <p:attrName>style.visibility</p:attrName>
                                        </p:attrNameLst>
                                      </p:cBhvr>
                                      <p:to>
                                        <p:strVal val="visible"/>
                                      </p:to>
                                    </p:set>
                                    <p:anim calcmode="lin" valueType="num">
                                      <p:cBhvr additive="base">
                                        <p:cTn id="28" dur="500"/>
                                        <p:tgtEl>
                                          <p:spTgt spid="92"/>
                                        </p:tgtEl>
                                        <p:attrNameLst>
                                          <p:attrName>ppt_x</p:attrName>
                                        </p:attrNameLst>
                                      </p:cBhvr>
                                      <p:tavLst>
                                        <p:tav tm="0">
                                          <p:val>
                                            <p:strVal val="#ppt_x-#ppt_w*1.125000"/>
                                          </p:val>
                                        </p:tav>
                                        <p:tav tm="100000">
                                          <p:val>
                                            <p:strVal val="#ppt_x"/>
                                          </p:val>
                                        </p:tav>
                                      </p:tavLst>
                                    </p:anim>
                                    <p:animEffect transition="in" filter="wipe(right)">
                                      <p:cBhvr>
                                        <p:cTn id="29" dur="500"/>
                                        <p:tgtEl>
                                          <p:spTgt spid="92"/>
                                        </p:tgtEl>
                                      </p:cBhvr>
                                    </p:animEffect>
                                  </p:childTnLst>
                                </p:cTn>
                              </p:par>
                            </p:childTnLst>
                          </p:cTn>
                        </p:par>
                        <p:par>
                          <p:cTn id="30" fill="hold">
                            <p:stCondLst>
                              <p:cond delay="1900"/>
                            </p:stCondLst>
                            <p:childTnLst>
                              <p:par>
                                <p:cTn id="31" presetID="22" presetClass="entr" presetSubtype="4"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down)">
                                      <p:cBhvr>
                                        <p:cTn id="33" dur="500"/>
                                        <p:tgtEl>
                                          <p:spTgt spid="102"/>
                                        </p:tgtEl>
                                      </p:cBhvr>
                                    </p:animEffect>
                                  </p:childTnLst>
                                </p:cTn>
                              </p:par>
                            </p:childTnLst>
                          </p:cTn>
                        </p:par>
                        <p:par>
                          <p:cTn id="34" fill="hold">
                            <p:stCondLst>
                              <p:cond delay="2400"/>
                            </p:stCondLst>
                            <p:childTnLst>
                              <p:par>
                                <p:cTn id="35" presetID="2" presetClass="entr" presetSubtype="8" fill="hold" grpId="0" nodeType="afterEffect">
                                  <p:stCondLst>
                                    <p:cond delay="0"/>
                                  </p:stCondLst>
                                  <p:childTnLst>
                                    <p:set>
                                      <p:cBhvr>
                                        <p:cTn id="36" dur="1" fill="hold">
                                          <p:stCondLst>
                                            <p:cond delay="0"/>
                                          </p:stCondLst>
                                        </p:cTn>
                                        <p:tgtEl>
                                          <p:spTgt spid="103"/>
                                        </p:tgtEl>
                                        <p:attrNameLst>
                                          <p:attrName>style.visibility</p:attrName>
                                        </p:attrNameLst>
                                      </p:cBhvr>
                                      <p:to>
                                        <p:strVal val="visible"/>
                                      </p:to>
                                    </p:set>
                                    <p:anim calcmode="lin" valueType="num">
                                      <p:cBhvr additive="base">
                                        <p:cTn id="37" dur="300" fill="hold"/>
                                        <p:tgtEl>
                                          <p:spTgt spid="103"/>
                                        </p:tgtEl>
                                        <p:attrNameLst>
                                          <p:attrName>ppt_x</p:attrName>
                                        </p:attrNameLst>
                                      </p:cBhvr>
                                      <p:tavLst>
                                        <p:tav tm="0">
                                          <p:val>
                                            <p:strVal val="0-#ppt_w/2"/>
                                          </p:val>
                                        </p:tav>
                                        <p:tav tm="100000">
                                          <p:val>
                                            <p:strVal val="#ppt_x"/>
                                          </p:val>
                                        </p:tav>
                                      </p:tavLst>
                                    </p:anim>
                                    <p:anim calcmode="lin" valueType="num">
                                      <p:cBhvr additive="base">
                                        <p:cTn id="38" dur="300" fill="hold"/>
                                        <p:tgtEl>
                                          <p:spTgt spid="103"/>
                                        </p:tgtEl>
                                        <p:attrNameLst>
                                          <p:attrName>ppt_y</p:attrName>
                                        </p:attrNameLst>
                                      </p:cBhvr>
                                      <p:tavLst>
                                        <p:tav tm="0">
                                          <p:val>
                                            <p:strVal val="#ppt_y"/>
                                          </p:val>
                                        </p:tav>
                                        <p:tav tm="100000">
                                          <p:val>
                                            <p:strVal val="#ppt_y"/>
                                          </p:val>
                                        </p:tav>
                                      </p:tavLst>
                                    </p:anim>
                                  </p:childTnLst>
                                </p:cTn>
                              </p:par>
                            </p:childTnLst>
                          </p:cTn>
                        </p:par>
                        <p:par>
                          <p:cTn id="39" fill="hold">
                            <p:stCondLst>
                              <p:cond delay="2700"/>
                            </p:stCondLst>
                            <p:childTnLst>
                              <p:par>
                                <p:cTn id="40" presetID="22" presetClass="entr" presetSubtype="4" fill="hold" nodeType="after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down)">
                                      <p:cBhvr>
                                        <p:cTn id="42" dur="500"/>
                                        <p:tgtEl>
                                          <p:spTgt spid="104"/>
                                        </p:tgtEl>
                                      </p:cBhvr>
                                    </p:animEffect>
                                  </p:childTnLst>
                                </p:cTn>
                              </p:par>
                            </p:childTnLst>
                          </p:cTn>
                        </p:par>
                        <p:par>
                          <p:cTn id="43" fill="hold">
                            <p:stCondLst>
                              <p:cond delay="3200"/>
                            </p:stCondLst>
                            <p:childTnLst>
                              <p:par>
                                <p:cTn id="44" presetID="2" presetClass="entr" presetSubtype="8" fill="hold" grpId="0" nodeType="afterEffect">
                                  <p:stCondLst>
                                    <p:cond delay="0"/>
                                  </p:stCondLst>
                                  <p:childTnLst>
                                    <p:set>
                                      <p:cBhvr>
                                        <p:cTn id="45" dur="1" fill="hold">
                                          <p:stCondLst>
                                            <p:cond delay="0"/>
                                          </p:stCondLst>
                                        </p:cTn>
                                        <p:tgtEl>
                                          <p:spTgt spid="105"/>
                                        </p:tgtEl>
                                        <p:attrNameLst>
                                          <p:attrName>style.visibility</p:attrName>
                                        </p:attrNameLst>
                                      </p:cBhvr>
                                      <p:to>
                                        <p:strVal val="visible"/>
                                      </p:to>
                                    </p:set>
                                    <p:anim calcmode="lin" valueType="num">
                                      <p:cBhvr additive="base">
                                        <p:cTn id="46" dur="300" fill="hold"/>
                                        <p:tgtEl>
                                          <p:spTgt spid="105"/>
                                        </p:tgtEl>
                                        <p:attrNameLst>
                                          <p:attrName>ppt_x</p:attrName>
                                        </p:attrNameLst>
                                      </p:cBhvr>
                                      <p:tavLst>
                                        <p:tav tm="0">
                                          <p:val>
                                            <p:strVal val="0-#ppt_w/2"/>
                                          </p:val>
                                        </p:tav>
                                        <p:tav tm="100000">
                                          <p:val>
                                            <p:strVal val="#ppt_x"/>
                                          </p:val>
                                        </p:tav>
                                      </p:tavLst>
                                    </p:anim>
                                    <p:anim calcmode="lin" valueType="num">
                                      <p:cBhvr additive="base">
                                        <p:cTn id="47" dur="300" fill="hold"/>
                                        <p:tgtEl>
                                          <p:spTgt spid="105"/>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2" presetClass="entr" presetSubtype="4" fill="hold"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wipe(down)">
                                      <p:cBhvr>
                                        <p:cTn id="51" dur="500"/>
                                        <p:tgtEl>
                                          <p:spTgt spid="106"/>
                                        </p:tgtEl>
                                      </p:cBhvr>
                                    </p:animEffect>
                                  </p:childTnLst>
                                </p:cTn>
                              </p:par>
                            </p:childTnLst>
                          </p:cTn>
                        </p:par>
                        <p:par>
                          <p:cTn id="52" fill="hold">
                            <p:stCondLst>
                              <p:cond delay="4000"/>
                            </p:stCondLst>
                            <p:childTnLst>
                              <p:par>
                                <p:cTn id="53" presetID="2" presetClass="entr" presetSubtype="8"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 fill="hold"/>
                                        <p:tgtEl>
                                          <p:spTgt spid="107"/>
                                        </p:tgtEl>
                                        <p:attrNameLst>
                                          <p:attrName>ppt_x</p:attrName>
                                        </p:attrNameLst>
                                      </p:cBhvr>
                                      <p:tavLst>
                                        <p:tav tm="0">
                                          <p:val>
                                            <p:strVal val="0-#ppt_w/2"/>
                                          </p:val>
                                        </p:tav>
                                        <p:tav tm="100000">
                                          <p:val>
                                            <p:strVal val="#ppt_x"/>
                                          </p:val>
                                        </p:tav>
                                      </p:tavLst>
                                    </p:anim>
                                    <p:anim calcmode="lin" valueType="num">
                                      <p:cBhvr additive="base">
                                        <p:cTn id="56" dur="3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103" grpId="0" autoUpdateAnimBg="0"/>
      <p:bldP spid="105" grpId="0" autoUpdateAnimBg="0"/>
      <p:bldP spid="10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0"/>
            <a:ext cx="5183214"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数据的加载和预处理</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sp>
        <p:nvSpPr>
          <p:cNvPr id="3" name="文本框 2">
            <a:extLst>
              <a:ext uri="{FF2B5EF4-FFF2-40B4-BE49-F238E27FC236}">
                <a16:creationId xmlns:a16="http://schemas.microsoft.com/office/drawing/2014/main" id="{DB066B71-2695-4450-AE91-D1361DE3602B}"/>
              </a:ext>
            </a:extLst>
          </p:cNvPr>
          <p:cNvSpPr txBox="1"/>
          <p:nvPr/>
        </p:nvSpPr>
        <p:spPr>
          <a:xfrm>
            <a:off x="41283" y="4513528"/>
            <a:ext cx="12109432" cy="1754326"/>
          </a:xfrm>
          <a:prstGeom prst="rect">
            <a:avLst/>
          </a:prstGeom>
          <a:noFill/>
        </p:spPr>
        <p:txBody>
          <a:bodyPr wrap="square" rtlCol="0">
            <a:spAutoFit/>
          </a:bodyPr>
          <a:lstStyle/>
          <a:p>
            <a:r>
              <a:rPr lang="zh-CN" altLang="zh-CN" sz="1800" kern="100" dirty="0">
                <a:effectLst/>
                <a:ea typeface="宋体" panose="02010600030101010101" pitchFamily="2" charset="-122"/>
                <a:cs typeface="宋体" panose="02010600030101010101" pitchFamily="2" charset="-122"/>
              </a:rPr>
              <a:t>对数据进行预处理</a:t>
            </a:r>
            <a:r>
              <a:rPr lang="zh-CN" altLang="en-US" kern="100" dirty="0">
                <a:solidFill>
                  <a:srgbClr val="0E0E0E"/>
                </a:solidFill>
                <a:ea typeface="宋体" panose="02010600030101010101" pitchFamily="2" charset="-122"/>
                <a:cs typeface="宋体" panose="02010600030101010101" pitchFamily="2" charset="-122"/>
              </a:rPr>
              <a:t>：</a:t>
            </a:r>
            <a:endParaRPr lang="en-US" altLang="zh-CN" kern="100" dirty="0">
              <a:solidFill>
                <a:srgbClr val="0E0E0E"/>
              </a:solidFill>
              <a:ea typeface="宋体" panose="02010600030101010101" pitchFamily="2" charset="-122"/>
              <a:cs typeface="宋体" panose="02010600030101010101" pitchFamily="2" charset="-122"/>
            </a:endParaRPr>
          </a:p>
          <a:p>
            <a:r>
              <a:rPr lang="zh-CN" altLang="en-US" kern="100" dirty="0">
                <a:solidFill>
                  <a:srgbClr val="0E0E0E"/>
                </a:solidFill>
                <a:ea typeface="宋体" panose="02010600030101010101" pitchFamily="2" charset="-122"/>
              </a:rPr>
              <a:t>① </a:t>
            </a:r>
            <a:r>
              <a:rPr lang="zh-CN" altLang="zh-CN" sz="1800" kern="100" dirty="0">
                <a:effectLst/>
                <a:ea typeface="宋体" panose="02010600030101010101" pitchFamily="2" charset="-122"/>
                <a:cs typeface="宋体" panose="02010600030101010101" pitchFamily="2" charset="-122"/>
              </a:rPr>
              <a:t>函数</a:t>
            </a:r>
            <a:r>
              <a:rPr lang="en-US" altLang="zh-CN" sz="1800" kern="100" dirty="0" err="1">
                <a:effectLst/>
                <a:ea typeface="宋体" panose="02010600030101010101" pitchFamily="2" charset="-122"/>
                <a:cs typeface="宋体" panose="02010600030101010101" pitchFamily="2" charset="-122"/>
              </a:rPr>
              <a:t>transforms.RandomHorizontalFlip</a:t>
            </a:r>
            <a:r>
              <a:rPr lang="en-US" altLang="zh-CN" sz="1800" kern="100" dirty="0">
                <a:effectLst/>
                <a:ea typeface="宋体" panose="02010600030101010101" pitchFamily="2" charset="-122"/>
                <a:cs typeface="宋体" panose="02010600030101010101" pitchFamily="2" charset="-122"/>
              </a:rPr>
              <a:t>() </a:t>
            </a:r>
            <a:r>
              <a:rPr lang="en-US" altLang="zh-CN" sz="1800" kern="100" dirty="0">
                <a:effectLst/>
                <a:ea typeface="宋体" panose="02010600030101010101" pitchFamily="2" charset="-122"/>
                <a:cs typeface="宋体" panose="02010600030101010101" pitchFamily="2" charset="-122"/>
                <a:sym typeface="Wingdings" panose="05000000000000000000" pitchFamily="2" charset="2"/>
              </a:rPr>
              <a:t> </a:t>
            </a:r>
            <a:r>
              <a:rPr lang="zh-CN" altLang="en-US" kern="100" dirty="0">
                <a:ea typeface="宋体" panose="02010600030101010101" pitchFamily="2" charset="-122"/>
                <a:cs typeface="宋体" panose="02010600030101010101" pitchFamily="2" charset="-122"/>
                <a:sym typeface="Wingdings" panose="05000000000000000000" pitchFamily="2" charset="2"/>
              </a:rPr>
              <a:t>随机水平翻转图像</a:t>
            </a:r>
            <a:endParaRPr lang="en-US" altLang="zh-CN" sz="1800" kern="100" dirty="0">
              <a:effectLst/>
              <a:ea typeface="宋体" panose="02010600030101010101" pitchFamily="2" charset="-122"/>
              <a:cs typeface="宋体" panose="02010600030101010101" pitchFamily="2" charset="-122"/>
              <a:sym typeface="Wingdings" panose="05000000000000000000" pitchFamily="2" charset="2"/>
            </a:endParaRPr>
          </a:p>
          <a:p>
            <a:r>
              <a:rPr lang="zh-CN" altLang="en-US" kern="100" dirty="0">
                <a:ea typeface="宋体" panose="02010600030101010101" pitchFamily="2" charset="-122"/>
                <a:sym typeface="Wingdings" panose="05000000000000000000" pitchFamily="2" charset="2"/>
              </a:rPr>
              <a:t>② 函数</a:t>
            </a:r>
            <a:r>
              <a:rPr lang="en-US" altLang="zh-CN" kern="100" dirty="0" err="1">
                <a:ea typeface="宋体" panose="02010600030101010101" pitchFamily="2" charset="-122"/>
                <a:sym typeface="Wingdings" panose="05000000000000000000" pitchFamily="2" charset="2"/>
              </a:rPr>
              <a:t>transforms.RandomCrop</a:t>
            </a:r>
            <a:r>
              <a:rPr lang="en-US" altLang="zh-CN" kern="100" dirty="0">
                <a:ea typeface="宋体" panose="02010600030101010101" pitchFamily="2" charset="-122"/>
                <a:sym typeface="Wingdings" panose="05000000000000000000" pitchFamily="2" charset="2"/>
              </a:rPr>
              <a:t>(32,padding=4)  </a:t>
            </a:r>
            <a:r>
              <a:rPr lang="zh-CN" altLang="zh-CN" sz="1800" kern="100" dirty="0">
                <a:effectLst/>
                <a:ea typeface="宋体" panose="02010600030101010101" pitchFamily="2" charset="-122"/>
                <a:cs typeface="宋体" panose="02010600030101010101" pitchFamily="2" charset="-122"/>
              </a:rPr>
              <a:t>随机裁剪图像到</a:t>
            </a:r>
            <a:r>
              <a:rPr lang="en-US" altLang="zh-CN" sz="1800" kern="100" dirty="0">
                <a:effectLst/>
                <a:ea typeface="宋体" panose="02010600030101010101" pitchFamily="2" charset="-122"/>
                <a:cs typeface="宋体" panose="02010600030101010101" pitchFamily="2" charset="-122"/>
              </a:rPr>
              <a:t>32*32</a:t>
            </a:r>
            <a:r>
              <a:rPr lang="zh-CN" altLang="zh-CN" sz="1800" kern="100" dirty="0">
                <a:effectLst/>
                <a:ea typeface="宋体" panose="02010600030101010101" pitchFamily="2" charset="-122"/>
                <a:cs typeface="宋体" panose="02010600030101010101" pitchFamily="2" charset="-122"/>
              </a:rPr>
              <a:t>像素，并在裁剪之前在每边都添加</a:t>
            </a:r>
            <a:r>
              <a:rPr lang="en-US" altLang="zh-CN" sz="1800" kern="100" dirty="0">
                <a:effectLst/>
                <a:ea typeface="宋体" panose="02010600030101010101" pitchFamily="2" charset="-122"/>
                <a:cs typeface="宋体" panose="02010600030101010101" pitchFamily="2" charset="-122"/>
              </a:rPr>
              <a:t>4</a:t>
            </a:r>
            <a:r>
              <a:rPr lang="zh-CN" altLang="zh-CN" sz="1800" kern="100" dirty="0">
                <a:effectLst/>
                <a:ea typeface="宋体" panose="02010600030101010101" pitchFamily="2" charset="-122"/>
                <a:cs typeface="宋体" panose="02010600030101010101" pitchFamily="2" charset="-122"/>
              </a:rPr>
              <a:t>像素的填充</a:t>
            </a:r>
            <a:endParaRPr lang="en-US" altLang="zh-CN" sz="1800" kern="100" dirty="0">
              <a:effectLst/>
              <a:ea typeface="宋体" panose="02010600030101010101" pitchFamily="2" charset="-122"/>
              <a:cs typeface="宋体" panose="02010600030101010101" pitchFamily="2" charset="-122"/>
            </a:endParaRPr>
          </a:p>
          <a:p>
            <a:r>
              <a:rPr lang="zh-CN" altLang="en-US" kern="100" dirty="0">
                <a:ea typeface="宋体" panose="02010600030101010101" pitchFamily="2" charset="-122"/>
                <a:sym typeface="Wingdings" panose="05000000000000000000" pitchFamily="2" charset="2"/>
              </a:rPr>
              <a:t>③ 函数</a:t>
            </a:r>
            <a:r>
              <a:rPr lang="en-US" altLang="zh-CN" sz="1800" kern="100" dirty="0" err="1">
                <a:effectLst/>
                <a:latin typeface="宋体" panose="02010600030101010101" pitchFamily="2" charset="-122"/>
                <a:cs typeface="宋体" panose="02010600030101010101" pitchFamily="2" charset="-122"/>
              </a:rPr>
              <a:t>ToTensor</a:t>
            </a:r>
            <a:r>
              <a:rPr lang="en-US" altLang="zh-CN" sz="1800" kern="100" dirty="0">
                <a:effectLst/>
                <a:latin typeface="宋体" panose="02010600030101010101" pitchFamily="2" charset="-122"/>
                <a:cs typeface="宋体" panose="02010600030101010101" pitchFamily="2" charset="-122"/>
              </a:rPr>
              <a:t>() </a:t>
            </a:r>
            <a:r>
              <a:rPr lang="en-US" altLang="zh-CN" sz="1800" kern="100" dirty="0">
                <a:effectLst/>
                <a:latin typeface="宋体" panose="02010600030101010101" pitchFamily="2" charset="-122"/>
                <a:cs typeface="宋体" panose="02010600030101010101" pitchFamily="2" charset="-122"/>
                <a:sym typeface="Wingdings" panose="05000000000000000000" pitchFamily="2" charset="2"/>
              </a:rPr>
              <a:t> </a:t>
            </a:r>
            <a:r>
              <a:rPr lang="zh-CN" altLang="zh-CN" sz="1800" kern="100" dirty="0">
                <a:effectLst/>
                <a:ea typeface="宋体" panose="02010600030101010101" pitchFamily="2" charset="-122"/>
                <a:cs typeface="宋体" panose="02010600030101010101" pitchFamily="2" charset="-122"/>
              </a:rPr>
              <a:t>将图像转换成</a:t>
            </a:r>
            <a:r>
              <a:rPr lang="en-US" altLang="zh-CN" sz="1800" kern="100" dirty="0" err="1">
                <a:effectLst/>
                <a:ea typeface="宋体" panose="02010600030101010101" pitchFamily="2" charset="-122"/>
                <a:cs typeface="宋体" panose="02010600030101010101" pitchFamily="2" charset="-122"/>
              </a:rPr>
              <a:t>Pytorch</a:t>
            </a:r>
            <a:r>
              <a:rPr lang="zh-CN" altLang="zh-CN" sz="1800" kern="100" dirty="0">
                <a:effectLst/>
                <a:ea typeface="宋体" panose="02010600030101010101" pitchFamily="2" charset="-122"/>
                <a:cs typeface="宋体" panose="02010600030101010101" pitchFamily="2" charset="-122"/>
              </a:rPr>
              <a:t>的</a:t>
            </a:r>
            <a:r>
              <a:rPr lang="en-US" altLang="zh-CN" sz="1800" kern="100" dirty="0">
                <a:effectLst/>
                <a:ea typeface="宋体" panose="02010600030101010101" pitchFamily="2" charset="-122"/>
                <a:cs typeface="宋体" panose="02010600030101010101" pitchFamily="2" charset="-122"/>
              </a:rPr>
              <a:t>Tensor</a:t>
            </a:r>
          </a:p>
          <a:p>
            <a:r>
              <a:rPr lang="zh-CN" altLang="en-US" kern="100" dirty="0">
                <a:ea typeface="宋体" panose="02010600030101010101" pitchFamily="2" charset="-122"/>
              </a:rPr>
              <a:t>④ </a:t>
            </a:r>
            <a:r>
              <a:rPr lang="en-US" altLang="zh-CN" sz="1800" kern="100" dirty="0">
                <a:effectLst/>
                <a:latin typeface="宋体" panose="02010600030101010101" pitchFamily="2" charset="-122"/>
                <a:cs typeface="宋体" panose="02010600030101010101" pitchFamily="2" charset="-122"/>
              </a:rPr>
              <a:t>Normalize</a:t>
            </a:r>
            <a:r>
              <a:rPr lang="zh-CN" altLang="zh-CN" sz="1800" kern="100" dirty="0">
                <a:effectLst/>
                <a:ea typeface="宋体" panose="02010600030101010101" pitchFamily="2" charset="-122"/>
                <a:cs typeface="宋体" panose="02010600030101010101" pitchFamily="2" charset="-122"/>
              </a:rPr>
              <a:t>（</a:t>
            </a:r>
            <a:r>
              <a:rPr lang="en-US" altLang="zh-CN" sz="1800" kern="100" dirty="0">
                <a:effectLst/>
                <a:ea typeface="宋体" panose="02010600030101010101" pitchFamily="2" charset="-122"/>
                <a:cs typeface="宋体" panose="02010600030101010101" pitchFamily="2" charset="-122"/>
              </a:rPr>
              <a:t>mean</a:t>
            </a:r>
            <a:r>
              <a:rPr lang="zh-CN" altLang="zh-CN" sz="1800" kern="100" dirty="0">
                <a:effectLst/>
                <a:ea typeface="宋体" panose="02010600030101010101" pitchFamily="2" charset="-122"/>
                <a:cs typeface="宋体" panose="02010600030101010101" pitchFamily="2" charset="-122"/>
              </a:rPr>
              <a:t>，</a:t>
            </a:r>
            <a:r>
              <a:rPr lang="en-US" altLang="zh-CN" sz="1800" kern="100" dirty="0">
                <a:effectLst/>
                <a:ea typeface="宋体" panose="02010600030101010101" pitchFamily="2" charset="-122"/>
                <a:cs typeface="宋体" panose="02010600030101010101" pitchFamily="2" charset="-122"/>
              </a:rPr>
              <a:t>std</a:t>
            </a:r>
            <a:r>
              <a:rPr lang="zh-CN" altLang="zh-CN" sz="1800" kern="100" dirty="0">
                <a:effectLst/>
                <a:ea typeface="宋体" panose="02010600030101010101" pitchFamily="2" charset="-122"/>
                <a:cs typeface="宋体" panose="02010600030101010101" pitchFamily="2" charset="-122"/>
              </a:rPr>
              <a:t>）</a:t>
            </a:r>
            <a:r>
              <a:rPr lang="en-US" altLang="zh-CN" sz="1800" kern="100" dirty="0">
                <a:effectLst/>
                <a:ea typeface="宋体" panose="02010600030101010101" pitchFamily="2" charset="-122"/>
                <a:cs typeface="宋体" panose="02010600030101010101" pitchFamily="2" charset="-122"/>
                <a:sym typeface="Wingdings" panose="05000000000000000000" pitchFamily="2" charset="2"/>
              </a:rPr>
              <a:t> </a:t>
            </a:r>
            <a:r>
              <a:rPr lang="zh-CN" altLang="en-US" sz="1800" kern="100" dirty="0">
                <a:effectLst/>
                <a:ea typeface="宋体" panose="02010600030101010101" pitchFamily="2" charset="-122"/>
                <a:cs typeface="宋体" panose="02010600030101010101" pitchFamily="2" charset="-122"/>
                <a:sym typeface="Wingdings" panose="05000000000000000000" pitchFamily="2" charset="2"/>
              </a:rPr>
              <a:t>标准化图像的每个通道，并使其均值为</a:t>
            </a:r>
            <a:r>
              <a:rPr lang="en-US" altLang="zh-CN" sz="1800" kern="100" dirty="0">
                <a:effectLst/>
                <a:ea typeface="宋体" panose="02010600030101010101" pitchFamily="2" charset="-122"/>
                <a:cs typeface="宋体" panose="02010600030101010101" pitchFamily="2" charset="-122"/>
                <a:sym typeface="Wingdings" panose="05000000000000000000" pitchFamily="2" charset="2"/>
              </a:rPr>
              <a:t>[0.5071,0.4866,0.4409],</a:t>
            </a:r>
            <a:r>
              <a:rPr lang="zh-CN" altLang="en-US" sz="1800" kern="100" dirty="0">
                <a:effectLst/>
                <a:ea typeface="宋体" panose="02010600030101010101" pitchFamily="2" charset="-122"/>
                <a:cs typeface="宋体" panose="02010600030101010101" pitchFamily="2" charset="-122"/>
                <a:sym typeface="Wingdings" panose="05000000000000000000" pitchFamily="2" charset="2"/>
              </a:rPr>
              <a:t>标准差为</a:t>
            </a:r>
            <a:r>
              <a:rPr lang="en-US" altLang="zh-CN" sz="1800" kern="100" dirty="0">
                <a:effectLst/>
                <a:ea typeface="宋体" panose="02010600030101010101" pitchFamily="2" charset="-122"/>
                <a:cs typeface="宋体" panose="02010600030101010101" pitchFamily="2" charset="-122"/>
                <a:sym typeface="Wingdings" panose="05000000000000000000" pitchFamily="2" charset="2"/>
              </a:rPr>
              <a:t>[0.2673,0.2564,0.2762]</a:t>
            </a:r>
            <a:r>
              <a:rPr lang="zh-CN" altLang="en-US" sz="1800" kern="100" dirty="0">
                <a:effectLst/>
                <a:ea typeface="宋体" panose="02010600030101010101" pitchFamily="2" charset="-122"/>
                <a:cs typeface="宋体" panose="02010600030101010101" pitchFamily="2" charset="-122"/>
                <a:sym typeface="Wingdings" panose="05000000000000000000" pitchFamily="2" charset="2"/>
              </a:rPr>
              <a:t>范围内</a:t>
            </a:r>
            <a:endParaRPr lang="zh-CN" altLang="en-US" dirty="0"/>
          </a:p>
        </p:txBody>
      </p:sp>
      <p:pic>
        <p:nvPicPr>
          <p:cNvPr id="33" name="图片 32" descr="截屏2024-06-19 23.54.54">
            <a:extLst>
              <a:ext uri="{FF2B5EF4-FFF2-40B4-BE49-F238E27FC236}">
                <a16:creationId xmlns:a16="http://schemas.microsoft.com/office/drawing/2014/main" id="{7DA374B8-CD94-4A5D-B1AE-759A1F0E791A}"/>
              </a:ext>
            </a:extLst>
          </p:cNvPr>
          <p:cNvPicPr/>
          <p:nvPr/>
        </p:nvPicPr>
        <p:blipFill>
          <a:blip r:embed="rId4"/>
          <a:stretch>
            <a:fillRect/>
          </a:stretch>
        </p:blipFill>
        <p:spPr>
          <a:xfrm>
            <a:off x="1023123" y="2186121"/>
            <a:ext cx="10145753" cy="2178300"/>
          </a:xfrm>
          <a:prstGeom prst="rect">
            <a:avLst/>
          </a:prstGeom>
        </p:spPr>
      </p:pic>
      <p:sp>
        <p:nvSpPr>
          <p:cNvPr id="4" name="文本框 3">
            <a:extLst>
              <a:ext uri="{FF2B5EF4-FFF2-40B4-BE49-F238E27FC236}">
                <a16:creationId xmlns:a16="http://schemas.microsoft.com/office/drawing/2014/main" id="{4F54407E-F123-4B17-B4F6-E407C86CFD2F}"/>
              </a:ext>
            </a:extLst>
          </p:cNvPr>
          <p:cNvSpPr txBox="1"/>
          <p:nvPr/>
        </p:nvSpPr>
        <p:spPr>
          <a:xfrm>
            <a:off x="4292602" y="1708826"/>
            <a:ext cx="4342856" cy="369332"/>
          </a:xfrm>
          <a:prstGeom prst="rect">
            <a:avLst/>
          </a:prstGeom>
          <a:noFill/>
        </p:spPr>
        <p:txBody>
          <a:bodyPr wrap="none" rtlCol="0">
            <a:spAutoFit/>
          </a:bodyPr>
          <a:lstStyle/>
          <a:p>
            <a:r>
              <a:rPr lang="zh-CN" altLang="zh-CN" sz="1800" b="1" kern="100" dirty="0">
                <a:effectLst/>
                <a:ea typeface="宋体" panose="02010600030101010101" pitchFamily="2" charset="-122"/>
                <a:cs typeface="宋体" panose="02010600030101010101" pitchFamily="2" charset="-122"/>
              </a:rPr>
              <a:t>数据</a:t>
            </a:r>
            <a:r>
              <a:rPr lang="en-US" altLang="zh-CN" sz="1800" b="1" kern="100" dirty="0">
                <a:effectLst/>
                <a:ea typeface="宋体" panose="02010600030101010101" pitchFamily="2" charset="-122"/>
                <a:cs typeface="宋体" panose="02010600030101010101" pitchFamily="2" charset="-122"/>
              </a:rPr>
              <a:t>: CIFAR-100</a:t>
            </a:r>
            <a:r>
              <a:rPr lang="zh-CN" altLang="zh-CN" sz="1800" b="1" kern="100" dirty="0">
                <a:effectLst/>
                <a:ea typeface="宋体" panose="02010600030101010101" pitchFamily="2" charset="-122"/>
                <a:cs typeface="宋体" panose="02010600030101010101" pitchFamily="2" charset="-122"/>
              </a:rPr>
              <a:t>类加载</a:t>
            </a:r>
            <a:r>
              <a:rPr lang="en-US" altLang="zh-CN" sz="1800" b="1" dirty="0">
                <a:solidFill>
                  <a:srgbClr val="0E0E0E"/>
                </a:solidFill>
                <a:effectLst/>
                <a:latin typeface="宋体" panose="02010600030101010101" pitchFamily="2" charset="-122"/>
                <a:cs typeface="宋体" panose="02010600030101010101" pitchFamily="2" charset="-122"/>
              </a:rPr>
              <a:t>CIFAR-100</a:t>
            </a:r>
            <a:r>
              <a:rPr lang="zh-CN" altLang="zh-CN" sz="1800" b="1" dirty="0">
                <a:solidFill>
                  <a:srgbClr val="0E0E0E"/>
                </a:solidFill>
                <a:effectLst/>
                <a:ea typeface="宋体" panose="02010600030101010101" pitchFamily="2" charset="-122"/>
                <a:cs typeface="宋体" panose="02010600030101010101" pitchFamily="2" charset="-122"/>
              </a:rPr>
              <a:t>数据集</a:t>
            </a:r>
            <a:endParaRPr lang="en-US" altLang="zh-CN" sz="1800" b="1" dirty="0">
              <a:solidFill>
                <a:srgbClr val="0E0E0E"/>
              </a:solidFill>
              <a:effectLst/>
              <a:ea typeface="宋体" panose="02010600030101010101" pitchFamily="2" charset="-122"/>
              <a:cs typeface="宋体" panose="02010600030101010101" pitchFamily="2" charset="-122"/>
            </a:endParaRPr>
          </a:p>
        </p:txBody>
      </p:sp>
      <p:sp>
        <p:nvSpPr>
          <p:cNvPr id="37" name="TextBox 7">
            <a:extLst>
              <a:ext uri="{FF2B5EF4-FFF2-40B4-BE49-F238E27FC236}">
                <a16:creationId xmlns:a16="http://schemas.microsoft.com/office/drawing/2014/main" id="{9E40623F-2489-43DF-9472-049D49CAD364}"/>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8" name="TextBox 7">
            <a:extLst>
              <a:ext uri="{FF2B5EF4-FFF2-40B4-BE49-F238E27FC236}">
                <a16:creationId xmlns:a16="http://schemas.microsoft.com/office/drawing/2014/main" id="{14AC8E2A-3EAD-4492-BB20-1A8DD85C0EC1}"/>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9" name="直接连接符 38">
            <a:extLst>
              <a:ext uri="{FF2B5EF4-FFF2-40B4-BE49-F238E27FC236}">
                <a16:creationId xmlns:a16="http://schemas.microsoft.com/office/drawing/2014/main" id="{233D76B0-C826-4E28-A1CC-BFCC588F6C3F}"/>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8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16" presetClass="entr" presetSubtype="37"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arn(outVertical)">
                                      <p:cBhvr>
                                        <p:cTn id="24" dur="500"/>
                                        <p:tgtEl>
                                          <p:spTgt spid="3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模型的定义</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pic>
        <p:nvPicPr>
          <p:cNvPr id="20" name="图片 19" descr="截屏2024-06-21 20.40.19">
            <a:extLst>
              <a:ext uri="{FF2B5EF4-FFF2-40B4-BE49-F238E27FC236}">
                <a16:creationId xmlns:a16="http://schemas.microsoft.com/office/drawing/2014/main" id="{8E8F6936-51A9-4B40-84F5-74D5F2B16F95}"/>
              </a:ext>
            </a:extLst>
          </p:cNvPr>
          <p:cNvPicPr/>
          <p:nvPr/>
        </p:nvPicPr>
        <p:blipFill>
          <a:blip r:embed="rId4"/>
          <a:stretch>
            <a:fillRect/>
          </a:stretch>
        </p:blipFill>
        <p:spPr>
          <a:xfrm>
            <a:off x="5996321" y="904663"/>
            <a:ext cx="5959935" cy="3028940"/>
          </a:xfrm>
          <a:prstGeom prst="rect">
            <a:avLst/>
          </a:prstGeom>
        </p:spPr>
      </p:pic>
      <p:pic>
        <p:nvPicPr>
          <p:cNvPr id="21" name="图片 20" descr="截屏2024-06-20 10.13.23">
            <a:extLst>
              <a:ext uri="{FF2B5EF4-FFF2-40B4-BE49-F238E27FC236}">
                <a16:creationId xmlns:a16="http://schemas.microsoft.com/office/drawing/2014/main" id="{C33F2352-77DD-44DE-B306-BF952CD4E836}"/>
              </a:ext>
            </a:extLst>
          </p:cNvPr>
          <p:cNvPicPr/>
          <p:nvPr/>
        </p:nvPicPr>
        <p:blipFill>
          <a:blip r:embed="rId5"/>
          <a:stretch>
            <a:fillRect/>
          </a:stretch>
        </p:blipFill>
        <p:spPr>
          <a:xfrm>
            <a:off x="275952" y="4023561"/>
            <a:ext cx="7920169" cy="2575129"/>
          </a:xfrm>
          <a:prstGeom prst="rect">
            <a:avLst/>
          </a:prstGeom>
        </p:spPr>
      </p:pic>
      <p:grpSp>
        <p:nvGrpSpPr>
          <p:cNvPr id="8" name="组合 7">
            <a:extLst>
              <a:ext uri="{FF2B5EF4-FFF2-40B4-BE49-F238E27FC236}">
                <a16:creationId xmlns:a16="http://schemas.microsoft.com/office/drawing/2014/main" id="{B866E0B0-B79F-4AA2-B5C6-C76BD6B300DB}"/>
              </a:ext>
            </a:extLst>
          </p:cNvPr>
          <p:cNvGrpSpPr/>
          <p:nvPr/>
        </p:nvGrpSpPr>
        <p:grpSpPr>
          <a:xfrm>
            <a:off x="1189860" y="2150188"/>
            <a:ext cx="4293198" cy="813832"/>
            <a:chOff x="1189860" y="2150188"/>
            <a:chExt cx="4293198" cy="813832"/>
          </a:xfrm>
        </p:grpSpPr>
        <p:sp>
          <p:nvSpPr>
            <p:cNvPr id="29" name="矩形 28">
              <a:extLst>
                <a:ext uri="{FF2B5EF4-FFF2-40B4-BE49-F238E27FC236}">
                  <a16:creationId xmlns:a16="http://schemas.microsoft.com/office/drawing/2014/main" id="{93085549-0B14-45C8-A314-E0F1406BA6B2}"/>
                </a:ext>
              </a:extLst>
            </p:cNvPr>
            <p:cNvSpPr/>
            <p:nvPr/>
          </p:nvSpPr>
          <p:spPr>
            <a:xfrm>
              <a:off x="1189860" y="2150188"/>
              <a:ext cx="4293198" cy="8138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4216219" cy="646331"/>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用</a:t>
              </a:r>
              <a:r>
                <a:rPr lang="zh-CN" altLang="zh-CN" sz="1800" kern="100" dirty="0">
                  <a:solidFill>
                    <a:schemeClr val="bg1"/>
                  </a:solidFill>
                  <a:effectLst/>
                  <a:ea typeface="宋体" panose="02010600030101010101" pitchFamily="2" charset="-122"/>
                  <a:cs typeface="宋体" panose="02010600030101010101" pitchFamily="2" charset="-122"/>
                </a:rPr>
                <a:t>预激活</a:t>
              </a:r>
              <a:r>
                <a:rPr lang="zh-CN" altLang="zh-CN" sz="1800" dirty="0">
                  <a:solidFill>
                    <a:schemeClr val="bg1"/>
                  </a:solidFill>
                  <a:effectLst/>
                  <a:ea typeface="宋体" panose="02010600030101010101" pitchFamily="2" charset="-122"/>
                  <a:cs typeface="宋体" panose="02010600030101010101" pitchFamily="2" charset="-122"/>
                </a:rPr>
                <a:t>残差网络</a:t>
              </a:r>
              <a:r>
                <a:rPr lang="en-US" altLang="zh-CN" sz="1800" dirty="0" err="1">
                  <a:solidFill>
                    <a:schemeClr val="bg1"/>
                  </a:solidFill>
                  <a:effectLst/>
                  <a:ea typeface="宋体" panose="02010600030101010101" pitchFamily="2" charset="-122"/>
                  <a:cs typeface="宋体" panose="02010600030101010101" pitchFamily="2" charset="-122"/>
                </a:rPr>
                <a:t>PreResNet</a:t>
              </a:r>
              <a:r>
                <a:rPr lang="zh-CN" altLang="zh-CN" sz="1800" dirty="0">
                  <a:solidFill>
                    <a:schemeClr val="bg1"/>
                  </a:solidFill>
                  <a:effectLst/>
                  <a:ea typeface="宋体" panose="02010600030101010101" pitchFamily="2" charset="-122"/>
                  <a:cs typeface="宋体" panose="02010600030101010101" pitchFamily="2" charset="-122"/>
                </a:rPr>
                <a:t>作为主模型</a:t>
              </a:r>
              <a:endParaRPr lang="en-US" altLang="zh-CN" sz="1800" dirty="0">
                <a:solidFill>
                  <a:schemeClr val="bg1"/>
                </a:solidFill>
                <a:effectLst/>
                <a:ea typeface="宋体" panose="02010600030101010101" pitchFamily="2" charset="-122"/>
                <a:cs typeface="宋体" panose="02010600030101010101" pitchFamily="2" charset="-122"/>
              </a:endParaRPr>
            </a:p>
            <a:p>
              <a:r>
                <a:rPr lang="zh-CN" altLang="zh-CN" sz="1800" dirty="0">
                  <a:solidFill>
                    <a:schemeClr val="bg1"/>
                  </a:solidFill>
                  <a:effectLst/>
                  <a:ea typeface="宋体" panose="02010600030101010101" pitchFamily="2" charset="-122"/>
                  <a:cs typeface="宋体" panose="02010600030101010101" pitchFamily="2" charset="-122"/>
                </a:rPr>
                <a:t>定义了五个偏差校正层</a:t>
              </a:r>
              <a:r>
                <a:rPr lang="en-US" altLang="zh-CN" sz="1800" dirty="0" err="1">
                  <a:solidFill>
                    <a:schemeClr val="bg1"/>
                  </a:solidFill>
                  <a:effectLst/>
                  <a:ea typeface="宋体" panose="02010600030101010101" pitchFamily="2" charset="-122"/>
                  <a:cs typeface="宋体" panose="02010600030101010101" pitchFamily="2" charset="-122"/>
                </a:rPr>
                <a:t>BiasLayer</a:t>
              </a:r>
              <a:endParaRPr lang="zh-CN" altLang="en-US" dirty="0">
                <a:solidFill>
                  <a:schemeClr val="bg1"/>
                </a:solidFill>
              </a:endParaRPr>
            </a:p>
          </p:txBody>
        </p:sp>
      </p:grpSp>
      <p:grpSp>
        <p:nvGrpSpPr>
          <p:cNvPr id="7" name="组合 6">
            <a:extLst>
              <a:ext uri="{FF2B5EF4-FFF2-40B4-BE49-F238E27FC236}">
                <a16:creationId xmlns:a16="http://schemas.microsoft.com/office/drawing/2014/main" id="{2738692A-4672-4542-AFDB-7BFB8BF99A82}"/>
              </a:ext>
            </a:extLst>
          </p:cNvPr>
          <p:cNvGrpSpPr/>
          <p:nvPr/>
        </p:nvGrpSpPr>
        <p:grpSpPr>
          <a:xfrm>
            <a:off x="8589834" y="4796903"/>
            <a:ext cx="3184634" cy="813832"/>
            <a:chOff x="8589834" y="4796903"/>
            <a:chExt cx="3184634" cy="813832"/>
          </a:xfrm>
        </p:grpSpPr>
        <p:sp>
          <p:nvSpPr>
            <p:cNvPr id="30" name="矩形 29">
              <a:extLst>
                <a:ext uri="{FF2B5EF4-FFF2-40B4-BE49-F238E27FC236}">
                  <a16:creationId xmlns:a16="http://schemas.microsoft.com/office/drawing/2014/main" id="{25BD0D78-36F8-4698-83A7-73BAD73A2F8D}"/>
                </a:ext>
              </a:extLst>
            </p:cNvPr>
            <p:cNvSpPr/>
            <p:nvPr/>
          </p:nvSpPr>
          <p:spPr>
            <a:xfrm>
              <a:off x="8589834" y="4796903"/>
              <a:ext cx="3184634" cy="8138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 name="文本框 5">
              <a:extLst>
                <a:ext uri="{FF2B5EF4-FFF2-40B4-BE49-F238E27FC236}">
                  <a16:creationId xmlns:a16="http://schemas.microsoft.com/office/drawing/2014/main" id="{0268090A-17E9-4913-B2FD-66FE70BCED3C}"/>
                </a:ext>
              </a:extLst>
            </p:cNvPr>
            <p:cNvSpPr txBox="1"/>
            <p:nvPr/>
          </p:nvSpPr>
          <p:spPr>
            <a:xfrm>
              <a:off x="8589834" y="4880654"/>
              <a:ext cx="3184634" cy="646331"/>
            </a:xfrm>
            <a:prstGeom prst="rect">
              <a:avLst/>
            </a:prstGeom>
            <a:noFill/>
          </p:spPr>
          <p:txBody>
            <a:bodyPr wrap="square" rtlCol="0">
              <a:spAutoFit/>
            </a:bodyPr>
            <a:lstStyle/>
            <a:p>
              <a:r>
                <a:rPr lang="zh-CN" altLang="zh-CN" sz="1800" dirty="0">
                  <a:solidFill>
                    <a:schemeClr val="bg1"/>
                  </a:solidFill>
                  <a:effectLst/>
                  <a:ea typeface="宋体" panose="02010600030101010101" pitchFamily="2" charset="-122"/>
                  <a:cs typeface="宋体" panose="02010600030101010101" pitchFamily="2" charset="-122"/>
                </a:rPr>
                <a:t>偏差校正层用于调整模型在增量学习过程中对新类别的偏差</a:t>
              </a:r>
              <a:endParaRPr lang="zh-CN" altLang="en-US" dirty="0">
                <a:solidFill>
                  <a:schemeClr val="bg1"/>
                </a:solidFill>
              </a:endParaRPr>
            </a:p>
          </p:txBody>
        </p:sp>
      </p:grpSp>
      <p:sp>
        <p:nvSpPr>
          <p:cNvPr id="32" name="TextBox 7">
            <a:extLst>
              <a:ext uri="{FF2B5EF4-FFF2-40B4-BE49-F238E27FC236}">
                <a16:creationId xmlns:a16="http://schemas.microsoft.com/office/drawing/2014/main" id="{2B786DD1-28CB-4638-959F-4023AEFCB1AC}"/>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6" name="TextBox 7">
            <a:extLst>
              <a:ext uri="{FF2B5EF4-FFF2-40B4-BE49-F238E27FC236}">
                <a16:creationId xmlns:a16="http://schemas.microsoft.com/office/drawing/2014/main" id="{3E18CB79-3951-415D-96A4-1E39D8E32107}"/>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7" name="直接连接符 36">
            <a:extLst>
              <a:ext uri="{FF2B5EF4-FFF2-40B4-BE49-F238E27FC236}">
                <a16:creationId xmlns:a16="http://schemas.microsoft.com/office/drawing/2014/main" id="{11E20E50-B02D-4661-ABFD-C1C19D3492D1}"/>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21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2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训练与验证</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8" name="组合 7">
            <a:extLst>
              <a:ext uri="{FF2B5EF4-FFF2-40B4-BE49-F238E27FC236}">
                <a16:creationId xmlns:a16="http://schemas.microsoft.com/office/drawing/2014/main" id="{B866E0B0-B79F-4AA2-B5C6-C76BD6B300DB}"/>
              </a:ext>
            </a:extLst>
          </p:cNvPr>
          <p:cNvGrpSpPr/>
          <p:nvPr/>
        </p:nvGrpSpPr>
        <p:grpSpPr>
          <a:xfrm>
            <a:off x="5076749" y="1123566"/>
            <a:ext cx="5369559" cy="369341"/>
            <a:chOff x="1266838" y="2262885"/>
            <a:chExt cx="877164" cy="369341"/>
          </a:xfrm>
        </p:grpSpPr>
        <p:sp>
          <p:nvSpPr>
            <p:cNvPr id="29" name="矩形 28">
              <a:extLst>
                <a:ext uri="{FF2B5EF4-FFF2-40B4-BE49-F238E27FC236}">
                  <a16:creationId xmlns:a16="http://schemas.microsoft.com/office/drawing/2014/main" id="{93085549-0B14-45C8-A314-E0F1406BA6B2}"/>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877163"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初始化</a:t>
              </a:r>
              <a:endParaRPr lang="zh-CN" altLang="en-US" dirty="0">
                <a:solidFill>
                  <a:schemeClr val="bg1"/>
                </a:solidFill>
              </a:endParaRPr>
            </a:p>
          </p:txBody>
        </p:sp>
      </p:grpSp>
      <p:pic>
        <p:nvPicPr>
          <p:cNvPr id="32" name="图片 31" descr="截屏2024-06-20 11.14.05">
            <a:extLst>
              <a:ext uri="{FF2B5EF4-FFF2-40B4-BE49-F238E27FC236}">
                <a16:creationId xmlns:a16="http://schemas.microsoft.com/office/drawing/2014/main" id="{920D52AA-A96B-4358-ADD7-C45F129BBDDE}"/>
              </a:ext>
            </a:extLst>
          </p:cNvPr>
          <p:cNvPicPr/>
          <p:nvPr/>
        </p:nvPicPr>
        <p:blipFill>
          <a:blip r:embed="rId4"/>
          <a:stretch>
            <a:fillRect/>
          </a:stretch>
        </p:blipFill>
        <p:spPr>
          <a:xfrm>
            <a:off x="488541" y="1564776"/>
            <a:ext cx="9957767" cy="5026399"/>
          </a:xfrm>
          <a:prstGeom prst="rect">
            <a:avLst/>
          </a:prstGeom>
        </p:spPr>
      </p:pic>
      <p:sp>
        <p:nvSpPr>
          <p:cNvPr id="33" name="TextBox 7">
            <a:extLst>
              <a:ext uri="{FF2B5EF4-FFF2-40B4-BE49-F238E27FC236}">
                <a16:creationId xmlns:a16="http://schemas.microsoft.com/office/drawing/2014/main" id="{EE355724-C263-4852-A6C2-282705935A86}"/>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6" name="TextBox 7">
            <a:extLst>
              <a:ext uri="{FF2B5EF4-FFF2-40B4-BE49-F238E27FC236}">
                <a16:creationId xmlns:a16="http://schemas.microsoft.com/office/drawing/2014/main" id="{02AB0BF9-A90E-4A1B-898B-670BDF7B7460}"/>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7" name="直接连接符 36">
            <a:extLst>
              <a:ext uri="{FF2B5EF4-FFF2-40B4-BE49-F238E27FC236}">
                <a16:creationId xmlns:a16="http://schemas.microsoft.com/office/drawing/2014/main" id="{0086C925-5D42-4BA5-9435-2DE9A79EFF3C}"/>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AEB3F809-3B79-4CC8-A4B8-DDED473FC57B}"/>
              </a:ext>
            </a:extLst>
          </p:cNvPr>
          <p:cNvSpPr/>
          <p:nvPr/>
        </p:nvSpPr>
        <p:spPr>
          <a:xfrm>
            <a:off x="967650" y="3762130"/>
            <a:ext cx="10256700" cy="1944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训练与验证</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8" name="组合 7">
            <a:extLst>
              <a:ext uri="{FF2B5EF4-FFF2-40B4-BE49-F238E27FC236}">
                <a16:creationId xmlns:a16="http://schemas.microsoft.com/office/drawing/2014/main" id="{B866E0B0-B79F-4AA2-B5C6-C76BD6B300DB}"/>
              </a:ext>
            </a:extLst>
          </p:cNvPr>
          <p:cNvGrpSpPr/>
          <p:nvPr/>
        </p:nvGrpSpPr>
        <p:grpSpPr>
          <a:xfrm>
            <a:off x="5076749" y="1123566"/>
            <a:ext cx="5369559" cy="369341"/>
            <a:chOff x="1266838" y="2262885"/>
            <a:chExt cx="877164" cy="369341"/>
          </a:xfrm>
        </p:grpSpPr>
        <p:sp>
          <p:nvSpPr>
            <p:cNvPr id="29" name="矩形 28">
              <a:extLst>
                <a:ext uri="{FF2B5EF4-FFF2-40B4-BE49-F238E27FC236}">
                  <a16:creationId xmlns:a16="http://schemas.microsoft.com/office/drawing/2014/main" id="{93085549-0B14-45C8-A314-E0F1406BA6B2}"/>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294126"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模型训练与验证</a:t>
              </a:r>
              <a:endParaRPr lang="zh-CN" altLang="en-US" dirty="0">
                <a:solidFill>
                  <a:schemeClr val="bg1"/>
                </a:solidFill>
              </a:endParaRPr>
            </a:p>
          </p:txBody>
        </p:sp>
      </p:grpSp>
      <p:pic>
        <p:nvPicPr>
          <p:cNvPr id="20" name="图片 19" descr="截屏2024-06-20 11.36.12">
            <a:extLst>
              <a:ext uri="{FF2B5EF4-FFF2-40B4-BE49-F238E27FC236}">
                <a16:creationId xmlns:a16="http://schemas.microsoft.com/office/drawing/2014/main" id="{BDBBD17B-E4BE-438C-9CCC-350DC64545BA}"/>
              </a:ext>
            </a:extLst>
          </p:cNvPr>
          <p:cNvPicPr/>
          <p:nvPr/>
        </p:nvPicPr>
        <p:blipFill rotWithShape="1">
          <a:blip r:embed="rId4"/>
          <a:srcRect r="17220"/>
          <a:stretch/>
        </p:blipFill>
        <p:spPr>
          <a:xfrm>
            <a:off x="771817" y="2228928"/>
            <a:ext cx="10648365" cy="1070535"/>
          </a:xfrm>
          <a:prstGeom prst="rect">
            <a:avLst/>
          </a:prstGeom>
        </p:spPr>
      </p:pic>
      <p:sp>
        <p:nvSpPr>
          <p:cNvPr id="2" name="文本框 1">
            <a:extLst>
              <a:ext uri="{FF2B5EF4-FFF2-40B4-BE49-F238E27FC236}">
                <a16:creationId xmlns:a16="http://schemas.microsoft.com/office/drawing/2014/main" id="{3684BB90-DA3C-4C5D-B2D2-F0B9271F4E7F}"/>
              </a:ext>
            </a:extLst>
          </p:cNvPr>
          <p:cNvSpPr txBox="1"/>
          <p:nvPr/>
        </p:nvSpPr>
        <p:spPr>
          <a:xfrm>
            <a:off x="1280843" y="3995612"/>
            <a:ext cx="9392315" cy="1477328"/>
          </a:xfrm>
          <a:prstGeom prst="rect">
            <a:avLst/>
          </a:prstGeom>
          <a:noFill/>
        </p:spPr>
        <p:txBody>
          <a:bodyPr wrap="none" rtlCol="0">
            <a:spAutoFit/>
          </a:bodyPr>
          <a:lstStyle/>
          <a:p>
            <a:r>
              <a:rPr lang="zh-CN" altLang="zh-CN" sz="1800" kern="100" dirty="0">
                <a:solidFill>
                  <a:schemeClr val="bg1"/>
                </a:solidFill>
                <a:effectLst/>
                <a:ea typeface="宋体" panose="02010600030101010101" pitchFamily="2" charset="-122"/>
                <a:cs typeface="宋体" panose="02010600030101010101" pitchFamily="2" charset="-122"/>
              </a:rPr>
              <a:t>使用</a:t>
            </a:r>
            <a:r>
              <a:rPr lang="en-US" altLang="zh-CN" sz="1800" kern="100" dirty="0">
                <a:solidFill>
                  <a:schemeClr val="bg1"/>
                </a:solidFill>
                <a:effectLst/>
                <a:ea typeface="宋体" panose="02010600030101010101" pitchFamily="2" charset="-122"/>
                <a:cs typeface="宋体" panose="02010600030101010101" pitchFamily="2" charset="-122"/>
              </a:rPr>
              <a:t>SGD</a:t>
            </a:r>
            <a:r>
              <a:rPr lang="zh-CN" altLang="zh-CN" sz="1800" kern="100" dirty="0">
                <a:solidFill>
                  <a:schemeClr val="bg1"/>
                </a:solidFill>
                <a:effectLst/>
                <a:ea typeface="宋体" panose="02010600030101010101" pitchFamily="2" charset="-122"/>
                <a:cs typeface="宋体" panose="02010600030101010101" pitchFamily="2" charset="-122"/>
              </a:rPr>
              <a:t>优化器来更新模型参数</a:t>
            </a:r>
            <a:r>
              <a:rPr lang="zh-CN" altLang="en-US" sz="1800" kern="100" dirty="0">
                <a:solidFill>
                  <a:schemeClr val="bg1"/>
                </a:solidFill>
                <a:effectLst/>
                <a:ea typeface="宋体" panose="02010600030101010101" pitchFamily="2" charset="-122"/>
                <a:cs typeface="宋体" panose="02010600030101010101" pitchFamily="2" charset="-122"/>
              </a:rPr>
              <a:t>：</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dirty="0">
                <a:solidFill>
                  <a:schemeClr val="bg1"/>
                </a:solidFill>
              </a:rPr>
              <a:t>初始学习率为</a:t>
            </a:r>
            <a:r>
              <a:rPr lang="en-US" altLang="zh-CN" dirty="0">
                <a:solidFill>
                  <a:schemeClr val="bg1"/>
                </a:solidFill>
              </a:rPr>
              <a:t>0.1</a:t>
            </a:r>
            <a:r>
              <a:rPr lang="zh-CN" altLang="en-US" dirty="0">
                <a:solidFill>
                  <a:schemeClr val="bg1"/>
                </a:solidFill>
              </a:rPr>
              <a:t>，动量为</a:t>
            </a:r>
            <a:r>
              <a:rPr lang="en-US" altLang="zh-CN" dirty="0">
                <a:solidFill>
                  <a:schemeClr val="bg1"/>
                </a:solidFill>
              </a:rPr>
              <a:t>0.9</a:t>
            </a:r>
            <a:r>
              <a:rPr lang="zh-CN" altLang="en-US" dirty="0">
                <a:solidFill>
                  <a:schemeClr val="bg1"/>
                </a:solidFill>
              </a:rPr>
              <a:t>，权重衰减为</a:t>
            </a:r>
            <a:r>
              <a:rPr lang="en-US" altLang="zh-CN" dirty="0">
                <a:solidFill>
                  <a:schemeClr val="bg1"/>
                </a:solidFill>
              </a:rPr>
              <a:t>2e-4</a:t>
            </a:r>
          </a:p>
          <a:p>
            <a:r>
              <a:rPr lang="zh-CN" altLang="zh-CN" sz="1800" kern="100" dirty="0">
                <a:solidFill>
                  <a:schemeClr val="bg1"/>
                </a:solidFill>
                <a:effectLst/>
                <a:ea typeface="宋体" panose="02010600030101010101" pitchFamily="2" charset="-122"/>
                <a:cs typeface="宋体" panose="02010600030101010101" pitchFamily="2" charset="-122"/>
              </a:rPr>
              <a:t>学习率调度器使用</a:t>
            </a:r>
            <a:r>
              <a:rPr lang="en-US" altLang="zh-CN" sz="1800" kern="100" dirty="0" err="1">
                <a:solidFill>
                  <a:schemeClr val="bg1"/>
                </a:solidFill>
                <a:effectLst/>
                <a:ea typeface="宋体" panose="02010600030101010101" pitchFamily="2" charset="-122"/>
                <a:cs typeface="宋体" panose="02010600030101010101" pitchFamily="2" charset="-122"/>
              </a:rPr>
              <a:t>StepLR</a:t>
            </a:r>
            <a:r>
              <a:rPr lang="zh-CN" altLang="zh-CN" sz="1800" kern="100" dirty="0">
                <a:solidFill>
                  <a:schemeClr val="bg1"/>
                </a:solidFill>
                <a:effectLst/>
                <a:ea typeface="宋体" panose="02010600030101010101" pitchFamily="2" charset="-122"/>
                <a:cs typeface="宋体" panose="02010600030101010101" pitchFamily="2" charset="-122"/>
              </a:rPr>
              <a:t>调度器</a:t>
            </a:r>
            <a:r>
              <a:rPr lang="zh-CN" altLang="en-US" kern="100" dirty="0">
                <a:solidFill>
                  <a:schemeClr val="bg1"/>
                </a:solidFill>
                <a:ea typeface="宋体" panose="02010600030101010101" pitchFamily="2" charset="-122"/>
                <a:cs typeface="宋体" panose="02010600030101010101" pitchFamily="2" charset="-122"/>
              </a:rPr>
              <a:t>：</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①</a:t>
            </a:r>
            <a:r>
              <a:rPr lang="zh-CN" altLang="zh-CN" sz="1800" kern="100" dirty="0">
                <a:solidFill>
                  <a:schemeClr val="bg1"/>
                </a:solidFill>
                <a:effectLst/>
                <a:ea typeface="宋体" panose="02010600030101010101" pitchFamily="2" charset="-122"/>
                <a:cs typeface="宋体" panose="02010600030101010101" pitchFamily="2" charset="-122"/>
              </a:rPr>
              <a:t>每过</a:t>
            </a:r>
            <a:r>
              <a:rPr lang="en-US" altLang="zh-CN" sz="1800" kern="100" dirty="0">
                <a:solidFill>
                  <a:schemeClr val="bg1"/>
                </a:solidFill>
                <a:effectLst/>
                <a:ea typeface="宋体" panose="02010600030101010101" pitchFamily="2" charset="-122"/>
                <a:cs typeface="宋体" panose="02010600030101010101" pitchFamily="2" charset="-122"/>
              </a:rPr>
              <a:t>70</a:t>
            </a:r>
            <a:r>
              <a:rPr lang="zh-CN" altLang="zh-CN" sz="1800" kern="100" dirty="0">
                <a:solidFill>
                  <a:schemeClr val="bg1"/>
                </a:solidFill>
                <a:effectLst/>
                <a:ea typeface="宋体" panose="02010600030101010101" pitchFamily="2" charset="-122"/>
                <a:cs typeface="宋体" panose="02010600030101010101" pitchFamily="2" charset="-122"/>
              </a:rPr>
              <a:t>个</a:t>
            </a:r>
            <a:r>
              <a:rPr lang="en-US" altLang="zh-CN" sz="1800" kern="100" dirty="0">
                <a:solidFill>
                  <a:schemeClr val="bg1"/>
                </a:solidFill>
                <a:effectLst/>
                <a:ea typeface="宋体" panose="02010600030101010101" pitchFamily="2" charset="-122"/>
                <a:cs typeface="宋体" panose="02010600030101010101" pitchFamily="2" charset="-122"/>
              </a:rPr>
              <a:t>epoch</a:t>
            </a:r>
            <a:r>
              <a:rPr lang="zh-CN" altLang="zh-CN" sz="1800" kern="100" dirty="0">
                <a:solidFill>
                  <a:schemeClr val="bg1"/>
                </a:solidFill>
                <a:effectLst/>
                <a:ea typeface="宋体" panose="02010600030101010101" pitchFamily="2" charset="-122"/>
                <a:cs typeface="宋体" panose="02010600030101010101" pitchFamily="2" charset="-122"/>
              </a:rPr>
              <a:t>将学习率降低到原先的</a:t>
            </a:r>
            <a:r>
              <a:rPr lang="en-US" altLang="zh-CN" sz="1800" kern="100" dirty="0">
                <a:solidFill>
                  <a:schemeClr val="bg1"/>
                </a:solidFill>
                <a:effectLst/>
                <a:ea typeface="宋体" panose="02010600030101010101" pitchFamily="2" charset="-122"/>
                <a:cs typeface="宋体" panose="02010600030101010101" pitchFamily="2" charset="-122"/>
              </a:rPr>
              <a:t>10%</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②</a:t>
            </a:r>
            <a:r>
              <a:rPr lang="zh-CN" altLang="zh-CN" sz="1800" kern="100" dirty="0">
                <a:solidFill>
                  <a:schemeClr val="bg1"/>
                </a:solidFill>
                <a:effectLst/>
                <a:ea typeface="宋体" panose="02010600030101010101" pitchFamily="2" charset="-122"/>
                <a:cs typeface="宋体" panose="02010600030101010101" pitchFamily="2" charset="-122"/>
              </a:rPr>
              <a:t>使用</a:t>
            </a:r>
            <a:r>
              <a:rPr lang="en-US" altLang="zh-CN" sz="1800" kern="100" dirty="0">
                <a:solidFill>
                  <a:schemeClr val="bg1"/>
                </a:solidFill>
                <a:effectLst/>
                <a:ea typeface="宋体" panose="02010600030101010101" pitchFamily="2" charset="-122"/>
                <a:cs typeface="宋体" panose="02010600030101010101" pitchFamily="2" charset="-122"/>
              </a:rPr>
              <a:t>Adam</a:t>
            </a:r>
            <a:r>
              <a:rPr lang="zh-CN" altLang="zh-CN" sz="1800" kern="100" dirty="0">
                <a:solidFill>
                  <a:schemeClr val="bg1"/>
                </a:solidFill>
                <a:effectLst/>
                <a:ea typeface="宋体" panose="02010600030101010101" pitchFamily="2" charset="-122"/>
                <a:cs typeface="宋体" panose="02010600030101010101" pitchFamily="2" charset="-122"/>
              </a:rPr>
              <a:t>优化器来更新当前的增量阶段的偏差层参数，偏差层优化器的学习率置为</a:t>
            </a:r>
            <a:r>
              <a:rPr lang="en-US" altLang="zh-CN" sz="1800" kern="100" dirty="0">
                <a:solidFill>
                  <a:schemeClr val="bg1"/>
                </a:solidFill>
                <a:effectLst/>
                <a:ea typeface="宋体" panose="02010600030101010101" pitchFamily="2" charset="-122"/>
                <a:cs typeface="宋体" panose="02010600030101010101" pitchFamily="2" charset="-122"/>
              </a:rPr>
              <a:t>0.001</a:t>
            </a:r>
          </a:p>
        </p:txBody>
      </p:sp>
      <p:sp>
        <p:nvSpPr>
          <p:cNvPr id="33" name="TextBox 7">
            <a:extLst>
              <a:ext uri="{FF2B5EF4-FFF2-40B4-BE49-F238E27FC236}">
                <a16:creationId xmlns:a16="http://schemas.microsoft.com/office/drawing/2014/main" id="{55FFFE0D-2EEC-44F2-B6C6-38264CCA690B}"/>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6" name="TextBox 7">
            <a:extLst>
              <a:ext uri="{FF2B5EF4-FFF2-40B4-BE49-F238E27FC236}">
                <a16:creationId xmlns:a16="http://schemas.microsoft.com/office/drawing/2014/main" id="{E11DD7C7-DCFF-41D0-BEE4-42366CA441A8}"/>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7" name="直接连接符 36">
            <a:extLst>
              <a:ext uri="{FF2B5EF4-FFF2-40B4-BE49-F238E27FC236}">
                <a16:creationId xmlns:a16="http://schemas.microsoft.com/office/drawing/2014/main" id="{610D6066-EFA9-4038-A804-9801309DBD6C}"/>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11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训练与验证</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8" name="组合 7">
            <a:extLst>
              <a:ext uri="{FF2B5EF4-FFF2-40B4-BE49-F238E27FC236}">
                <a16:creationId xmlns:a16="http://schemas.microsoft.com/office/drawing/2014/main" id="{B866E0B0-B79F-4AA2-B5C6-C76BD6B300DB}"/>
              </a:ext>
            </a:extLst>
          </p:cNvPr>
          <p:cNvGrpSpPr/>
          <p:nvPr/>
        </p:nvGrpSpPr>
        <p:grpSpPr>
          <a:xfrm>
            <a:off x="5076749" y="1123566"/>
            <a:ext cx="5369559" cy="369341"/>
            <a:chOff x="1266838" y="2262885"/>
            <a:chExt cx="877164" cy="369341"/>
          </a:xfrm>
        </p:grpSpPr>
        <p:sp>
          <p:nvSpPr>
            <p:cNvPr id="29" name="矩形 28">
              <a:extLst>
                <a:ext uri="{FF2B5EF4-FFF2-40B4-BE49-F238E27FC236}">
                  <a16:creationId xmlns:a16="http://schemas.microsoft.com/office/drawing/2014/main" id="{93085549-0B14-45C8-A314-E0F1406BA6B2}"/>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294126"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模型训练与验证</a:t>
              </a:r>
              <a:endParaRPr lang="zh-CN" altLang="en-US" dirty="0">
                <a:solidFill>
                  <a:schemeClr val="bg1"/>
                </a:solidFill>
              </a:endParaRPr>
            </a:p>
          </p:txBody>
        </p:sp>
      </p:grpSp>
      <p:grpSp>
        <p:nvGrpSpPr>
          <p:cNvPr id="3" name="组合 2">
            <a:extLst>
              <a:ext uri="{FF2B5EF4-FFF2-40B4-BE49-F238E27FC236}">
                <a16:creationId xmlns:a16="http://schemas.microsoft.com/office/drawing/2014/main" id="{88395C64-A761-4752-94EC-70798273C17E}"/>
              </a:ext>
            </a:extLst>
          </p:cNvPr>
          <p:cNvGrpSpPr/>
          <p:nvPr/>
        </p:nvGrpSpPr>
        <p:grpSpPr>
          <a:xfrm>
            <a:off x="2089873" y="4467819"/>
            <a:ext cx="7549798" cy="1305780"/>
            <a:chOff x="2089873" y="4467819"/>
            <a:chExt cx="7549798" cy="1305780"/>
          </a:xfrm>
        </p:grpSpPr>
        <p:sp>
          <p:nvSpPr>
            <p:cNvPr id="30" name="矩形 29">
              <a:extLst>
                <a:ext uri="{FF2B5EF4-FFF2-40B4-BE49-F238E27FC236}">
                  <a16:creationId xmlns:a16="http://schemas.microsoft.com/office/drawing/2014/main" id="{AEB3F809-3B79-4CC8-A4B8-DDED473FC57B}"/>
                </a:ext>
              </a:extLst>
            </p:cNvPr>
            <p:cNvSpPr/>
            <p:nvPr/>
          </p:nvSpPr>
          <p:spPr>
            <a:xfrm>
              <a:off x="2089873" y="4467819"/>
              <a:ext cx="7549798" cy="1305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 name="文本框 1">
              <a:extLst>
                <a:ext uri="{FF2B5EF4-FFF2-40B4-BE49-F238E27FC236}">
                  <a16:creationId xmlns:a16="http://schemas.microsoft.com/office/drawing/2014/main" id="{3684BB90-DA3C-4C5D-B2D2-F0B9271F4E7F}"/>
                </a:ext>
              </a:extLst>
            </p:cNvPr>
            <p:cNvSpPr txBox="1"/>
            <p:nvPr/>
          </p:nvSpPr>
          <p:spPr>
            <a:xfrm>
              <a:off x="2463058" y="4659044"/>
              <a:ext cx="7027886" cy="923330"/>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更新样本存储</a:t>
              </a:r>
              <a:r>
                <a:rPr lang="en-US" altLang="zh-CN" sz="1800" kern="100" dirty="0">
                  <a:solidFill>
                    <a:schemeClr val="bg1"/>
                  </a:solidFill>
                  <a:effectLst/>
                  <a:ea typeface="宋体" panose="02010600030101010101" pitchFamily="2" charset="-122"/>
                  <a:cs typeface="宋体" panose="02010600030101010101" pitchFamily="2" charset="-122"/>
                </a:rPr>
                <a:t>exemplar *</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（更新的样本数为总类别除以批次数）</a:t>
              </a:r>
              <a:endPar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endParaRPr>
            </a:p>
            <a:p>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 </a:t>
              </a:r>
              <a:r>
                <a:rPr lang="zh-CN" altLang="en-US" sz="1800" kern="100" dirty="0">
                  <a:solidFill>
                    <a:schemeClr val="bg1"/>
                  </a:solidFill>
                  <a:effectLst/>
                  <a:ea typeface="宋体" panose="02010600030101010101" pitchFamily="2" charset="-122"/>
                  <a:cs typeface="宋体" panose="02010600030101010101" pitchFamily="2" charset="-122"/>
                </a:rPr>
                <a:t>获取当前已见的类别数</a:t>
              </a:r>
              <a:r>
                <a:rPr lang="zh-CN" altLang="en-US" kern="100" dirty="0">
                  <a:solidFill>
                    <a:schemeClr val="bg1"/>
                  </a:solidFill>
                  <a:ea typeface="宋体" panose="02010600030101010101" pitchFamily="2" charset="-122"/>
                  <a:cs typeface="宋体" panose="02010600030101010101" pitchFamily="2" charset="-122"/>
                </a:rPr>
                <a:t>、</a:t>
              </a:r>
              <a:r>
                <a:rPr lang="zh-CN" altLang="en-US" sz="1800" kern="100" dirty="0">
                  <a:solidFill>
                    <a:schemeClr val="bg1"/>
                  </a:solidFill>
                  <a:effectLst/>
                  <a:ea typeface="宋体" panose="02010600030101010101" pitchFamily="2" charset="-122"/>
                  <a:cs typeface="宋体" panose="02010600030101010101" pitchFamily="2" charset="-122"/>
                </a:rPr>
                <a:t>验证集的数据</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 </a:t>
              </a:r>
              <a:r>
                <a:rPr lang="zh-CN" altLang="en-US" sz="1800" kern="100" dirty="0">
                  <a:solidFill>
                    <a:schemeClr val="bg1"/>
                  </a:solidFill>
                  <a:effectLst/>
                  <a:ea typeface="宋体" panose="02010600030101010101" pitchFamily="2" charset="-122"/>
                  <a:cs typeface="宋体" panose="02010600030101010101" pitchFamily="2" charset="-122"/>
                </a:rPr>
                <a:t>用于偏差校正的验证集样本，并使用</a:t>
              </a:r>
              <a:r>
                <a:rPr lang="en-US" altLang="zh-CN" sz="1800" kern="100" dirty="0" err="1">
                  <a:solidFill>
                    <a:schemeClr val="bg1"/>
                  </a:solidFill>
                  <a:effectLst/>
                  <a:ea typeface="宋体" panose="02010600030101010101" pitchFamily="2" charset="-122"/>
                  <a:cs typeface="宋体" panose="02010600030101010101" pitchFamily="2" charset="-122"/>
                </a:rPr>
                <a:t>DataLoader</a:t>
              </a:r>
              <a:r>
                <a:rPr lang="zh-CN" altLang="en-US" sz="1800" kern="100" dirty="0">
                  <a:solidFill>
                    <a:schemeClr val="bg1"/>
                  </a:solidFill>
                  <a:effectLst/>
                  <a:ea typeface="宋体" panose="02010600030101010101" pitchFamily="2" charset="-122"/>
                  <a:cs typeface="宋体" panose="02010600030101010101" pitchFamily="2" charset="-122"/>
                </a:rPr>
                <a:t>加载验证集数据</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grpSp>
      <p:pic>
        <p:nvPicPr>
          <p:cNvPr id="32" name="图片 31" descr="截屏2024-06-20 11.45.27">
            <a:extLst>
              <a:ext uri="{FF2B5EF4-FFF2-40B4-BE49-F238E27FC236}">
                <a16:creationId xmlns:a16="http://schemas.microsoft.com/office/drawing/2014/main" id="{F8ECC8B8-9DD1-4F8F-9226-0740D060F2DA}"/>
              </a:ext>
            </a:extLst>
          </p:cNvPr>
          <p:cNvPicPr/>
          <p:nvPr/>
        </p:nvPicPr>
        <p:blipFill>
          <a:blip r:embed="rId4"/>
          <a:stretch>
            <a:fillRect/>
          </a:stretch>
        </p:blipFill>
        <p:spPr>
          <a:xfrm>
            <a:off x="1006962" y="2143082"/>
            <a:ext cx="10178075" cy="1901722"/>
          </a:xfrm>
          <a:prstGeom prst="rect">
            <a:avLst/>
          </a:prstGeom>
        </p:spPr>
      </p:pic>
      <p:sp>
        <p:nvSpPr>
          <p:cNvPr id="33" name="TextBox 7">
            <a:extLst>
              <a:ext uri="{FF2B5EF4-FFF2-40B4-BE49-F238E27FC236}">
                <a16:creationId xmlns:a16="http://schemas.microsoft.com/office/drawing/2014/main" id="{BC17164C-001A-4EC5-8521-E6272D511CA7}"/>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6" name="TextBox 7">
            <a:extLst>
              <a:ext uri="{FF2B5EF4-FFF2-40B4-BE49-F238E27FC236}">
                <a16:creationId xmlns:a16="http://schemas.microsoft.com/office/drawing/2014/main" id="{1151F2CF-1AC4-484C-B125-F81617629B39}"/>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7" name="直接连接符 36">
            <a:extLst>
              <a:ext uri="{FF2B5EF4-FFF2-40B4-BE49-F238E27FC236}">
                <a16:creationId xmlns:a16="http://schemas.microsoft.com/office/drawing/2014/main" id="{49428838-8884-4C84-A729-AAB14C5A3A85}"/>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AEB3F809-3B79-4CC8-A4B8-DDED473FC57B}"/>
              </a:ext>
            </a:extLst>
          </p:cNvPr>
          <p:cNvSpPr/>
          <p:nvPr/>
        </p:nvSpPr>
        <p:spPr>
          <a:xfrm>
            <a:off x="7761528" y="2066170"/>
            <a:ext cx="4186632" cy="3918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训练与验证</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8" name="组合 7">
            <a:extLst>
              <a:ext uri="{FF2B5EF4-FFF2-40B4-BE49-F238E27FC236}">
                <a16:creationId xmlns:a16="http://schemas.microsoft.com/office/drawing/2014/main" id="{B866E0B0-B79F-4AA2-B5C6-C76BD6B300DB}"/>
              </a:ext>
            </a:extLst>
          </p:cNvPr>
          <p:cNvGrpSpPr/>
          <p:nvPr/>
        </p:nvGrpSpPr>
        <p:grpSpPr>
          <a:xfrm>
            <a:off x="5076749" y="1123566"/>
            <a:ext cx="5369559" cy="369341"/>
            <a:chOff x="1266838" y="2262885"/>
            <a:chExt cx="877164" cy="369341"/>
          </a:xfrm>
        </p:grpSpPr>
        <p:sp>
          <p:nvSpPr>
            <p:cNvPr id="29" name="矩形 28">
              <a:extLst>
                <a:ext uri="{FF2B5EF4-FFF2-40B4-BE49-F238E27FC236}">
                  <a16:creationId xmlns:a16="http://schemas.microsoft.com/office/drawing/2014/main" id="{93085549-0B14-45C8-A314-E0F1406BA6B2}"/>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294126"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模型训练与验证</a:t>
              </a:r>
              <a:endParaRPr lang="zh-CN" altLang="en-US" dirty="0">
                <a:solidFill>
                  <a:schemeClr val="bg1"/>
                </a:solidFill>
              </a:endParaRPr>
            </a:p>
          </p:txBody>
        </p:sp>
      </p:grpSp>
      <p:sp>
        <p:nvSpPr>
          <p:cNvPr id="2" name="文本框 1">
            <a:extLst>
              <a:ext uri="{FF2B5EF4-FFF2-40B4-BE49-F238E27FC236}">
                <a16:creationId xmlns:a16="http://schemas.microsoft.com/office/drawing/2014/main" id="{3684BB90-DA3C-4C5D-B2D2-F0B9271F4E7F}"/>
              </a:ext>
            </a:extLst>
          </p:cNvPr>
          <p:cNvSpPr txBox="1"/>
          <p:nvPr/>
        </p:nvSpPr>
        <p:spPr>
          <a:xfrm>
            <a:off x="7949536" y="2454870"/>
            <a:ext cx="3810616" cy="3139321"/>
          </a:xfrm>
          <a:prstGeom prst="rect">
            <a:avLst/>
          </a:prstGeom>
          <a:noFill/>
        </p:spPr>
        <p:txBody>
          <a:bodyPr wrap="square" rtlCol="0">
            <a:spAutoFit/>
          </a:bodyPr>
          <a:lstStyle/>
          <a:p>
            <a:r>
              <a:rPr lang="zh-CN" altLang="en-US" kern="100" dirty="0">
                <a:solidFill>
                  <a:schemeClr val="bg1"/>
                </a:solidFill>
                <a:ea typeface="宋体" panose="02010600030101010101" pitchFamily="2" charset="-122"/>
                <a:cs typeface="宋体" panose="02010600030101010101" pitchFamily="2" charset="-122"/>
              </a:rPr>
              <a:t>① </a:t>
            </a:r>
            <a:r>
              <a:rPr lang="zh-CN" altLang="en-US" sz="1800" kern="100" dirty="0">
                <a:solidFill>
                  <a:schemeClr val="bg1"/>
                </a:solidFill>
                <a:effectLst/>
                <a:ea typeface="宋体" panose="02010600030101010101" pitchFamily="2" charset="-122"/>
                <a:cs typeface="宋体" panose="02010600030101010101" pitchFamily="2" charset="-122"/>
              </a:rPr>
              <a:t>初始化测试准确率列表</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 对每个增量阶段进行指定次数的</a:t>
            </a:r>
            <a:r>
              <a:rPr lang="en-US" altLang="zh-CN" kern="100" dirty="0">
                <a:solidFill>
                  <a:schemeClr val="bg1"/>
                </a:solidFill>
                <a:ea typeface="宋体" panose="02010600030101010101" pitchFamily="2" charset="-122"/>
                <a:cs typeface="宋体" panose="02010600030101010101" pitchFamily="2" charset="-122"/>
              </a:rPr>
              <a:t>epoch</a:t>
            </a:r>
            <a:r>
              <a:rPr lang="zh-CN" altLang="en-US" kern="100" dirty="0">
                <a:solidFill>
                  <a:schemeClr val="bg1"/>
                </a:solidFill>
                <a:ea typeface="宋体" panose="02010600030101010101" pitchFamily="2" charset="-122"/>
                <a:cs typeface="宋体" panose="02010600030101010101" pitchFamily="2" charset="-122"/>
              </a:rPr>
              <a:t>训练 （在每个</a:t>
            </a:r>
            <a:r>
              <a:rPr lang="en-US" altLang="zh-CN" kern="100" dirty="0">
                <a:solidFill>
                  <a:schemeClr val="bg1"/>
                </a:solidFill>
                <a:ea typeface="宋体" panose="02010600030101010101" pitchFamily="2" charset="-122"/>
                <a:cs typeface="宋体" panose="02010600030101010101" pitchFamily="2" charset="-122"/>
              </a:rPr>
              <a:t>epoch</a:t>
            </a:r>
            <a:r>
              <a:rPr lang="zh-CN" altLang="en-US" kern="100" dirty="0">
                <a:solidFill>
                  <a:schemeClr val="bg1"/>
                </a:solidFill>
                <a:ea typeface="宋体" panose="02010600030101010101" pitchFamily="2" charset="-122"/>
                <a:cs typeface="宋体" panose="02010600030101010101" pitchFamily="2" charset="-122"/>
              </a:rPr>
              <a:t>的训练过程中打印当前</a:t>
            </a:r>
            <a:r>
              <a:rPr lang="en-US" altLang="zh-CN" kern="100" dirty="0">
                <a:solidFill>
                  <a:schemeClr val="bg1"/>
                </a:solidFill>
                <a:ea typeface="宋体" panose="02010600030101010101" pitchFamily="2" charset="-122"/>
                <a:cs typeface="宋体" panose="02010600030101010101" pitchFamily="2" charset="-122"/>
              </a:rPr>
              <a:t>epoch</a:t>
            </a:r>
            <a:r>
              <a:rPr lang="zh-CN" altLang="en-US" kern="100" dirty="0">
                <a:solidFill>
                  <a:schemeClr val="bg1"/>
                </a:solidFill>
                <a:ea typeface="宋体" panose="02010600030101010101" pitchFamily="2" charset="-122"/>
                <a:cs typeface="宋体" panose="02010600030101010101" pitchFamily="2" charset="-122"/>
              </a:rPr>
              <a:t>信息）</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③ 通过调度器步进的方法来更新优化器的学习率 </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 </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获取当前的学习率并打印</a:t>
            </a:r>
            <a:endPar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endParaRPr>
          </a:p>
          <a:p>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④ 将模型设置成训练模式</a:t>
            </a:r>
            <a:endPar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endParaRPr>
          </a:p>
          <a:p>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⑤ 根据是否处于增量状态选择不同的训练方法 （蒸馏训练</a:t>
            </a: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直接训练）</a:t>
            </a:r>
            <a:endPar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endParaRPr>
          </a:p>
          <a:p>
            <a:r>
              <a:rPr lang="zh-CN" altLang="en-US" sz="1800" kern="100" dirty="0">
                <a:solidFill>
                  <a:schemeClr val="bg1"/>
                </a:solidFill>
                <a:effectLst/>
                <a:ea typeface="宋体" panose="02010600030101010101" pitchFamily="2" charset="-122"/>
                <a:cs typeface="宋体" panose="02010600030101010101" pitchFamily="2" charset="-122"/>
              </a:rPr>
              <a:t>⑥ 进行模型测试</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pic>
        <p:nvPicPr>
          <p:cNvPr id="33" name="图片 32" descr="截屏2024-06-20 11.52.10">
            <a:extLst>
              <a:ext uri="{FF2B5EF4-FFF2-40B4-BE49-F238E27FC236}">
                <a16:creationId xmlns:a16="http://schemas.microsoft.com/office/drawing/2014/main" id="{80740922-17F7-4EFA-A49E-897C320C2FE4}"/>
              </a:ext>
            </a:extLst>
          </p:cNvPr>
          <p:cNvPicPr/>
          <p:nvPr/>
        </p:nvPicPr>
        <p:blipFill rotWithShape="1">
          <a:blip r:embed="rId4"/>
          <a:srcRect l="-1" r="30369"/>
          <a:stretch/>
        </p:blipFill>
        <p:spPr>
          <a:xfrm>
            <a:off x="527352" y="1987619"/>
            <a:ext cx="6798718" cy="4075189"/>
          </a:xfrm>
          <a:prstGeom prst="rect">
            <a:avLst/>
          </a:prstGeom>
        </p:spPr>
      </p:pic>
      <p:sp>
        <p:nvSpPr>
          <p:cNvPr id="36" name="TextBox 7">
            <a:extLst>
              <a:ext uri="{FF2B5EF4-FFF2-40B4-BE49-F238E27FC236}">
                <a16:creationId xmlns:a16="http://schemas.microsoft.com/office/drawing/2014/main" id="{FAC3B3C8-59EE-46E8-8FDE-A4F4CF6336E8}"/>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7" name="TextBox 7">
            <a:extLst>
              <a:ext uri="{FF2B5EF4-FFF2-40B4-BE49-F238E27FC236}">
                <a16:creationId xmlns:a16="http://schemas.microsoft.com/office/drawing/2014/main" id="{0A669A3C-C576-4147-8CD9-FEB6C9472765}"/>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8" name="直接连接符 37">
            <a:extLst>
              <a:ext uri="{FF2B5EF4-FFF2-40B4-BE49-F238E27FC236}">
                <a16:creationId xmlns:a16="http://schemas.microsoft.com/office/drawing/2014/main" id="{8BDD812F-F323-4E1E-AB76-7B1D14298920}"/>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43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AEB3F809-3B79-4CC8-A4B8-DDED473FC57B}"/>
              </a:ext>
            </a:extLst>
          </p:cNvPr>
          <p:cNvSpPr/>
          <p:nvPr/>
        </p:nvSpPr>
        <p:spPr>
          <a:xfrm>
            <a:off x="7761528" y="2066170"/>
            <a:ext cx="4186632" cy="3918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训练与验证</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8" name="组合 7">
            <a:extLst>
              <a:ext uri="{FF2B5EF4-FFF2-40B4-BE49-F238E27FC236}">
                <a16:creationId xmlns:a16="http://schemas.microsoft.com/office/drawing/2014/main" id="{B866E0B0-B79F-4AA2-B5C6-C76BD6B300DB}"/>
              </a:ext>
            </a:extLst>
          </p:cNvPr>
          <p:cNvGrpSpPr/>
          <p:nvPr/>
        </p:nvGrpSpPr>
        <p:grpSpPr>
          <a:xfrm>
            <a:off x="5076749" y="1123566"/>
            <a:ext cx="5369559" cy="369341"/>
            <a:chOff x="1266838" y="2262885"/>
            <a:chExt cx="877164" cy="369341"/>
          </a:xfrm>
        </p:grpSpPr>
        <p:sp>
          <p:nvSpPr>
            <p:cNvPr id="29" name="矩形 28">
              <a:extLst>
                <a:ext uri="{FF2B5EF4-FFF2-40B4-BE49-F238E27FC236}">
                  <a16:creationId xmlns:a16="http://schemas.microsoft.com/office/drawing/2014/main" id="{93085549-0B14-45C8-A314-E0F1406BA6B2}"/>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 name="文本框 4">
              <a:extLst>
                <a:ext uri="{FF2B5EF4-FFF2-40B4-BE49-F238E27FC236}">
                  <a16:creationId xmlns:a16="http://schemas.microsoft.com/office/drawing/2014/main" id="{2915B620-8DF1-4561-BD9F-4DFD3A69BFA5}"/>
                </a:ext>
              </a:extLst>
            </p:cNvPr>
            <p:cNvSpPr txBox="1"/>
            <p:nvPr/>
          </p:nvSpPr>
          <p:spPr>
            <a:xfrm>
              <a:off x="1266839" y="2262894"/>
              <a:ext cx="294126"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模型训练与验证</a:t>
              </a:r>
              <a:endParaRPr lang="zh-CN" altLang="en-US" dirty="0">
                <a:solidFill>
                  <a:schemeClr val="bg1"/>
                </a:solidFill>
              </a:endParaRPr>
            </a:p>
          </p:txBody>
        </p:sp>
      </p:grpSp>
      <p:sp>
        <p:nvSpPr>
          <p:cNvPr id="2" name="文本框 1">
            <a:extLst>
              <a:ext uri="{FF2B5EF4-FFF2-40B4-BE49-F238E27FC236}">
                <a16:creationId xmlns:a16="http://schemas.microsoft.com/office/drawing/2014/main" id="{3684BB90-DA3C-4C5D-B2D2-F0B9271F4E7F}"/>
              </a:ext>
            </a:extLst>
          </p:cNvPr>
          <p:cNvSpPr txBox="1"/>
          <p:nvPr/>
        </p:nvSpPr>
        <p:spPr>
          <a:xfrm>
            <a:off x="7855532" y="2454869"/>
            <a:ext cx="3998624" cy="3139321"/>
          </a:xfrm>
          <a:prstGeom prst="rect">
            <a:avLst/>
          </a:prstGeom>
          <a:noFill/>
        </p:spPr>
        <p:txBody>
          <a:bodyPr wrap="square" rtlCol="0">
            <a:spAutoFit/>
          </a:bodyPr>
          <a:lstStyle/>
          <a:p>
            <a:r>
              <a:rPr lang="zh-CN" altLang="en-US" kern="100" dirty="0">
                <a:solidFill>
                  <a:schemeClr val="bg1"/>
                </a:solidFill>
                <a:ea typeface="宋体" panose="02010600030101010101" pitchFamily="2" charset="-122"/>
                <a:cs typeface="宋体" panose="02010600030101010101" pitchFamily="2" charset="-122"/>
              </a:rPr>
              <a:t>若处于增量阶段</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①进行额外训练以校正偏差层，对每个</a:t>
            </a:r>
            <a:r>
              <a:rPr lang="en-US" altLang="zh-CN" kern="100" dirty="0">
                <a:solidFill>
                  <a:schemeClr val="bg1"/>
                </a:solidFill>
                <a:ea typeface="宋体" panose="02010600030101010101" pitchFamily="2" charset="-122"/>
                <a:cs typeface="宋体" panose="02010600030101010101" pitchFamily="2" charset="-122"/>
              </a:rPr>
              <a:t>epoch</a:t>
            </a:r>
            <a:r>
              <a:rPr lang="zh-CN" altLang="en-US" kern="100" dirty="0">
                <a:solidFill>
                  <a:schemeClr val="bg1"/>
                </a:solidFill>
                <a:ea typeface="宋体" panose="02010600030101010101" pitchFamily="2" charset="-122"/>
                <a:cs typeface="宋体" panose="02010600030101010101" pitchFamily="2" charset="-122"/>
              </a:rPr>
              <a:t>进行训练</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②设置模型为评估模式，偏差层为训练模式</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③进行偏差校正训练</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使用</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self.stage2</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对模型进行训练</a:t>
            </a:r>
            <a:endPar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endParaRPr>
          </a:p>
          <a:p>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④每隔</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50</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个</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epoch</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测试一次模型并记录准确率</a:t>
            </a:r>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（保留当前的模型进行蒸馏训练）</a:t>
            </a:r>
            <a:endPar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endParaRPr>
          </a:p>
          <a:p>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⑤进行最终测试和打印测试准确率</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pic>
        <p:nvPicPr>
          <p:cNvPr id="36" name="图片 35" descr="截屏2024-06-20 11.51.32">
            <a:extLst>
              <a:ext uri="{FF2B5EF4-FFF2-40B4-BE49-F238E27FC236}">
                <a16:creationId xmlns:a16="http://schemas.microsoft.com/office/drawing/2014/main" id="{88A1C51E-0FBE-40F7-AEDB-46301A92D2A1}"/>
              </a:ext>
            </a:extLst>
          </p:cNvPr>
          <p:cNvPicPr/>
          <p:nvPr/>
        </p:nvPicPr>
        <p:blipFill rotWithShape="1">
          <a:blip r:embed="rId4"/>
          <a:srcRect r="5954"/>
          <a:stretch/>
        </p:blipFill>
        <p:spPr>
          <a:xfrm>
            <a:off x="425752" y="1986932"/>
            <a:ext cx="6706568" cy="4075196"/>
          </a:xfrm>
          <a:prstGeom prst="rect">
            <a:avLst/>
          </a:prstGeom>
        </p:spPr>
      </p:pic>
      <p:sp>
        <p:nvSpPr>
          <p:cNvPr id="37" name="TextBox 7">
            <a:extLst>
              <a:ext uri="{FF2B5EF4-FFF2-40B4-BE49-F238E27FC236}">
                <a16:creationId xmlns:a16="http://schemas.microsoft.com/office/drawing/2014/main" id="{B78E509C-E3FB-4BF0-96C8-9041DB62E6A1}"/>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8" name="TextBox 7">
            <a:extLst>
              <a:ext uri="{FF2B5EF4-FFF2-40B4-BE49-F238E27FC236}">
                <a16:creationId xmlns:a16="http://schemas.microsoft.com/office/drawing/2014/main" id="{1C7556FB-ADA1-42E9-96E0-E0D48E5BE6EC}"/>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9" name="直接连接符 38">
            <a:extLst>
              <a:ext uri="{FF2B5EF4-FFF2-40B4-BE49-F238E27FC236}">
                <a16:creationId xmlns:a16="http://schemas.microsoft.com/office/drawing/2014/main" id="{ED03BD73-3E10-42E4-A085-4350894EF376}"/>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1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1"/>
            <a:ext cx="4293197"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偏差校正</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 name="组合 2">
            <a:extLst>
              <a:ext uri="{FF2B5EF4-FFF2-40B4-BE49-F238E27FC236}">
                <a16:creationId xmlns:a16="http://schemas.microsoft.com/office/drawing/2014/main" id="{18E69775-7753-4790-B8B0-47F9E9E010A8}"/>
              </a:ext>
            </a:extLst>
          </p:cNvPr>
          <p:cNvGrpSpPr/>
          <p:nvPr/>
        </p:nvGrpSpPr>
        <p:grpSpPr>
          <a:xfrm>
            <a:off x="425752" y="3429000"/>
            <a:ext cx="3998624" cy="1173480"/>
            <a:chOff x="425752" y="3429000"/>
            <a:chExt cx="3998624" cy="1173480"/>
          </a:xfrm>
        </p:grpSpPr>
        <p:sp>
          <p:nvSpPr>
            <p:cNvPr id="30" name="矩形 29">
              <a:extLst>
                <a:ext uri="{FF2B5EF4-FFF2-40B4-BE49-F238E27FC236}">
                  <a16:creationId xmlns:a16="http://schemas.microsoft.com/office/drawing/2014/main" id="{AEB3F809-3B79-4CC8-A4B8-DDED473FC57B}"/>
                </a:ext>
              </a:extLst>
            </p:cNvPr>
            <p:cNvSpPr/>
            <p:nvPr/>
          </p:nvSpPr>
          <p:spPr>
            <a:xfrm>
              <a:off x="425752" y="3429000"/>
              <a:ext cx="3998624" cy="1173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 name="文本框 1">
              <a:extLst>
                <a:ext uri="{FF2B5EF4-FFF2-40B4-BE49-F238E27FC236}">
                  <a16:creationId xmlns:a16="http://schemas.microsoft.com/office/drawing/2014/main" id="{3684BB90-DA3C-4C5D-B2D2-F0B9271F4E7F}"/>
                </a:ext>
              </a:extLst>
            </p:cNvPr>
            <p:cNvSpPr txBox="1"/>
            <p:nvPr/>
          </p:nvSpPr>
          <p:spPr>
            <a:xfrm>
              <a:off x="425752" y="3570952"/>
              <a:ext cx="399862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kern="100" dirty="0">
                  <a:solidFill>
                    <a:schemeClr val="bg1"/>
                  </a:solidFill>
                  <a:ea typeface="宋体" panose="02010600030101010101" pitchFamily="2" charset="-122"/>
                  <a:cs typeface="宋体" panose="02010600030101010101" pitchFamily="2" charset="-122"/>
                </a:rPr>
                <a:t>在每一个增量阶段结束以后，对每个新类的输出进行偏差校正</a:t>
              </a:r>
              <a:endParaRPr lang="en-US" altLang="zh-CN" kern="100" dirty="0">
                <a:solidFill>
                  <a:schemeClr val="bg1"/>
                </a:solidFill>
                <a:ea typeface="宋体" panose="02010600030101010101" pitchFamily="2" charset="-122"/>
                <a:cs typeface="宋体" panose="02010600030101010101" pitchFamily="2" charset="-122"/>
              </a:endParaRPr>
            </a:p>
            <a:p>
              <a:pPr marL="285750" indent="-285750">
                <a:buFont typeface="Wingdings" panose="05000000000000000000" pitchFamily="2" charset="2"/>
                <a:buChar char="Ø"/>
              </a:pPr>
              <a:r>
                <a:rPr lang="zh-CN" altLang="en-US" sz="1800" kern="100" dirty="0">
                  <a:solidFill>
                    <a:schemeClr val="bg1"/>
                  </a:solidFill>
                  <a:effectLst/>
                  <a:ea typeface="宋体" panose="02010600030101010101" pitchFamily="2" charset="-122"/>
                  <a:cs typeface="宋体" panose="02010600030101010101" pitchFamily="2" charset="-122"/>
                </a:rPr>
                <a:t>调整</a:t>
              </a:r>
              <a:r>
                <a:rPr lang="el-GR" altLang="zh-CN" sz="1800" kern="100" dirty="0">
                  <a:solidFill>
                    <a:schemeClr val="bg1"/>
                  </a:solidFill>
                  <a:effectLst/>
                  <a:ea typeface="宋体" panose="02010600030101010101" pitchFamily="2" charset="-122"/>
                  <a:cs typeface="宋体" panose="02010600030101010101" pitchFamily="2" charset="-122"/>
                </a:rPr>
                <a:t>α</a:t>
              </a:r>
              <a:r>
                <a:rPr lang="zh-CN" altLang="el-GR" sz="1800" kern="100" dirty="0">
                  <a:solidFill>
                    <a:schemeClr val="bg1"/>
                  </a:solidFill>
                  <a:effectLst/>
                  <a:ea typeface="宋体" panose="02010600030101010101" pitchFamily="2" charset="-122"/>
                  <a:cs typeface="宋体" panose="02010600030101010101" pitchFamily="2" charset="-122"/>
                </a:rPr>
                <a:t>、</a:t>
              </a:r>
              <a:r>
                <a:rPr lang="el-GR" altLang="zh-CN" sz="1800" kern="100" dirty="0">
                  <a:solidFill>
                    <a:schemeClr val="bg1"/>
                  </a:solidFill>
                  <a:effectLst/>
                  <a:ea typeface="宋体" panose="02010600030101010101" pitchFamily="2" charset="-122"/>
                  <a:cs typeface="宋体" panose="02010600030101010101" pitchFamily="2" charset="-122"/>
                </a:rPr>
                <a:t>β</a:t>
              </a:r>
              <a:r>
                <a:rPr lang="zh-CN" altLang="en-US" sz="1800" kern="100" dirty="0">
                  <a:solidFill>
                    <a:schemeClr val="bg1"/>
                  </a:solidFill>
                  <a:effectLst/>
                  <a:ea typeface="宋体" panose="02010600030101010101" pitchFamily="2" charset="-122"/>
                  <a:cs typeface="宋体" panose="02010600030101010101" pitchFamily="2" charset="-122"/>
                </a:rPr>
                <a:t>参数</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grpSp>
      <p:pic>
        <p:nvPicPr>
          <p:cNvPr id="32" name="图片 31" descr="截屏2024-06-20 18.27.49">
            <a:extLst>
              <a:ext uri="{FF2B5EF4-FFF2-40B4-BE49-F238E27FC236}">
                <a16:creationId xmlns:a16="http://schemas.microsoft.com/office/drawing/2014/main" id="{AAF1F977-0843-4216-9252-A6DEC25D5572}"/>
              </a:ext>
            </a:extLst>
          </p:cNvPr>
          <p:cNvPicPr/>
          <p:nvPr/>
        </p:nvPicPr>
        <p:blipFill rotWithShape="1">
          <a:blip r:embed="rId4"/>
          <a:srcRect r="17702"/>
          <a:stretch/>
        </p:blipFill>
        <p:spPr>
          <a:xfrm>
            <a:off x="4718949" y="2065487"/>
            <a:ext cx="7286169" cy="3934261"/>
          </a:xfrm>
          <a:prstGeom prst="rect">
            <a:avLst/>
          </a:prstGeom>
        </p:spPr>
      </p:pic>
      <p:sp>
        <p:nvSpPr>
          <p:cNvPr id="33" name="TextBox 7">
            <a:extLst>
              <a:ext uri="{FF2B5EF4-FFF2-40B4-BE49-F238E27FC236}">
                <a16:creationId xmlns:a16="http://schemas.microsoft.com/office/drawing/2014/main" id="{C444EE39-BCDD-4528-BE1B-CAF82F4B6BB8}"/>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7" name="TextBox 7">
            <a:extLst>
              <a:ext uri="{FF2B5EF4-FFF2-40B4-BE49-F238E27FC236}">
                <a16:creationId xmlns:a16="http://schemas.microsoft.com/office/drawing/2014/main" id="{E97C5AE7-BA22-4127-8A34-9B38B52B954A}"/>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8" name="直接连接符 37">
            <a:extLst>
              <a:ext uri="{FF2B5EF4-FFF2-40B4-BE49-F238E27FC236}">
                <a16:creationId xmlns:a16="http://schemas.microsoft.com/office/drawing/2014/main" id="{FB035B2E-9C95-4CC2-AC1F-68672D3CACF2}"/>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29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引言</a:t>
            </a:r>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建模过程</a:t>
            </a:r>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实验过程</a:t>
            </a:r>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局限性与未来工作</a:t>
            </a:r>
          </a:p>
        </p:txBody>
      </p:sp>
      <p:sp>
        <p:nvSpPr>
          <p:cNvPr id="63" name="圆角矩形 62"/>
          <p:cNvSpPr/>
          <p:nvPr/>
        </p:nvSpPr>
        <p:spPr>
          <a:xfrm>
            <a:off x="6746944" y="5076279"/>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作用与结论</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4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33"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175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400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1+#ppt_w/2"/>
                                          </p:val>
                                        </p:tav>
                                        <p:tav tm="100000">
                                          <p:val>
                                            <p:strVal val="#ppt_x"/>
                                          </p:val>
                                        </p:tav>
                                      </p:tavLst>
                                    </p:anim>
                                    <p:anim calcmode="lin" valueType="num">
                                      <p:cBhvr additive="base">
                                        <p:cTn id="43" dur="50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25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400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1+#ppt_w/2"/>
                                          </p:val>
                                        </p:tav>
                                        <p:tav tm="100000">
                                          <p:val>
                                            <p:strVal val="#ppt_x"/>
                                          </p:val>
                                        </p:tav>
                                      </p:tavLst>
                                    </p:anim>
                                    <p:anim calcmode="lin" valueType="num">
                                      <p:cBhvr additive="base">
                                        <p:cTn id="53" dur="50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275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4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500" fill="hold"/>
                                        <p:tgtEl>
                                          <p:spTgt spid="62"/>
                                        </p:tgtEl>
                                        <p:attrNameLst>
                                          <p:attrName>ppt_x</p:attrName>
                                        </p:attrNameLst>
                                      </p:cBhvr>
                                      <p:tavLst>
                                        <p:tav tm="0">
                                          <p:val>
                                            <p:strVal val="1+#ppt_w/2"/>
                                          </p:val>
                                        </p:tav>
                                        <p:tav tm="100000">
                                          <p:val>
                                            <p:strVal val="#ppt_x"/>
                                          </p:val>
                                        </p:tav>
                                      </p:tavLst>
                                    </p:anim>
                                    <p:anim calcmode="lin" valueType="num">
                                      <p:cBhvr additive="base">
                                        <p:cTn id="63" dur="500" fill="hold"/>
                                        <p:tgtEl>
                                          <p:spTgt spid="62"/>
                                        </p:tgtEl>
                                        <p:attrNameLst>
                                          <p:attrName>ppt_y</p:attrName>
                                        </p:attrNameLst>
                                      </p:cBhvr>
                                      <p:tavLst>
                                        <p:tav tm="0">
                                          <p:val>
                                            <p:strVal val="#ppt_y"/>
                                          </p:val>
                                        </p:tav>
                                        <p:tav tm="100000">
                                          <p:val>
                                            <p:strVal val="#ppt_y"/>
                                          </p:val>
                                        </p:tav>
                                      </p:tavLst>
                                    </p:anim>
                                  </p:childTnLst>
                                </p:cTn>
                              </p:par>
                            </p:childTnLst>
                          </p:cTn>
                        </p:par>
                        <p:par>
                          <p:cTn id="64" fill="hold">
                            <p:stCondLst>
                              <p:cond delay="3250"/>
                            </p:stCondLst>
                            <p:childTnLst>
                              <p:par>
                                <p:cTn id="65" presetID="53" presetClass="entr" presetSubtype="16"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2" presetClass="entr" presetSubtype="2" decel="5400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fill="hold"/>
                                        <p:tgtEl>
                                          <p:spTgt spid="63"/>
                                        </p:tgtEl>
                                        <p:attrNameLst>
                                          <p:attrName>ppt_x</p:attrName>
                                        </p:attrNameLst>
                                      </p:cBhvr>
                                      <p:tavLst>
                                        <p:tav tm="0">
                                          <p:val>
                                            <p:strVal val="1+#ppt_w/2"/>
                                          </p:val>
                                        </p:tav>
                                        <p:tav tm="100000">
                                          <p:val>
                                            <p:strVal val="#ppt_x"/>
                                          </p:val>
                                        </p:tav>
                                      </p:tavLst>
                                    </p:anim>
                                    <p:anim calcmode="lin" valueType="num">
                                      <p:cBhvr additive="base">
                                        <p:cTn id="73"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2"/>
            <a:ext cx="488792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18321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初始训练</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stage1</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 name="组合 2">
            <a:extLst>
              <a:ext uri="{FF2B5EF4-FFF2-40B4-BE49-F238E27FC236}">
                <a16:creationId xmlns:a16="http://schemas.microsoft.com/office/drawing/2014/main" id="{9A6BB281-6013-43B5-9250-907234E86F6A}"/>
              </a:ext>
            </a:extLst>
          </p:cNvPr>
          <p:cNvGrpSpPr/>
          <p:nvPr/>
        </p:nvGrpSpPr>
        <p:grpSpPr>
          <a:xfrm>
            <a:off x="425752" y="2186123"/>
            <a:ext cx="3998624" cy="3945036"/>
            <a:chOff x="425752" y="2186123"/>
            <a:chExt cx="3998624" cy="3945036"/>
          </a:xfrm>
        </p:grpSpPr>
        <p:sp>
          <p:nvSpPr>
            <p:cNvPr id="30" name="矩形 29">
              <a:extLst>
                <a:ext uri="{FF2B5EF4-FFF2-40B4-BE49-F238E27FC236}">
                  <a16:creationId xmlns:a16="http://schemas.microsoft.com/office/drawing/2014/main" id="{AEB3F809-3B79-4CC8-A4B8-DDED473FC57B}"/>
                </a:ext>
              </a:extLst>
            </p:cNvPr>
            <p:cNvSpPr/>
            <p:nvPr/>
          </p:nvSpPr>
          <p:spPr>
            <a:xfrm>
              <a:off x="425752" y="2186123"/>
              <a:ext cx="3998624" cy="3945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 name="文本框 1">
              <a:extLst>
                <a:ext uri="{FF2B5EF4-FFF2-40B4-BE49-F238E27FC236}">
                  <a16:creationId xmlns:a16="http://schemas.microsoft.com/office/drawing/2014/main" id="{3684BB90-DA3C-4C5D-B2D2-F0B9271F4E7F}"/>
                </a:ext>
              </a:extLst>
            </p:cNvPr>
            <p:cNvSpPr txBox="1"/>
            <p:nvPr/>
          </p:nvSpPr>
          <p:spPr>
            <a:xfrm>
              <a:off x="425752" y="2450481"/>
              <a:ext cx="3998624" cy="3416320"/>
            </a:xfrm>
            <a:prstGeom prst="rect">
              <a:avLst/>
            </a:prstGeom>
            <a:noFill/>
          </p:spPr>
          <p:txBody>
            <a:bodyPr wrap="square" rtlCol="0">
              <a:spAutoFit/>
            </a:bodyPr>
            <a:lstStyle/>
            <a:p>
              <a:r>
                <a:rPr lang="en-US" altLang="zh-CN" kern="100" dirty="0">
                  <a:solidFill>
                    <a:schemeClr val="bg1"/>
                  </a:solidFill>
                  <a:ea typeface="宋体" panose="02010600030101010101" pitchFamily="2" charset="-122"/>
                  <a:cs typeface="宋体" panose="02010600030101010101" pitchFamily="2" charset="-122"/>
                </a:rPr>
                <a:t>Stage1</a:t>
              </a:r>
              <a:r>
                <a:rPr lang="zh-CN" altLang="en-US" kern="100" dirty="0">
                  <a:solidFill>
                    <a:schemeClr val="bg1"/>
                  </a:solidFill>
                  <a:ea typeface="宋体" panose="02010600030101010101" pitchFamily="2" charset="-122"/>
                  <a:cs typeface="宋体" panose="02010600030101010101" pitchFamily="2" charset="-122"/>
                </a:rPr>
                <a:t>函数用途：</a:t>
              </a:r>
              <a:br>
                <a:rPr lang="en-US" altLang="zh-CN" kern="100" dirty="0">
                  <a:solidFill>
                    <a:schemeClr val="bg1"/>
                  </a:solidFill>
                  <a:ea typeface="宋体" panose="02010600030101010101" pitchFamily="2" charset="-122"/>
                  <a:cs typeface="宋体" panose="02010600030101010101" pitchFamily="2" charset="-122"/>
                </a:rPr>
              </a:b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rPr>
                <a:t>对模型进行初始训练；</a:t>
              </a:r>
              <a:endParaRPr lang="en-US" altLang="zh-CN" kern="100" dirty="0">
                <a:solidFill>
                  <a:schemeClr val="bg1"/>
                </a:solidFill>
                <a:ea typeface="宋体" panose="02010600030101010101" pitchFamily="2" charset="-122"/>
                <a:cs typeface="宋体" panose="02010600030101010101" pitchFamily="2" charset="-122"/>
              </a:endParaRPr>
            </a:p>
            <a:p>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rPr>
                <a:t>或在增量学习的过程中对新增类别的数据进行训练</a:t>
              </a:r>
              <a:endParaRPr lang="en-US" altLang="zh-CN" sz="1800" kern="100" dirty="0">
                <a:solidFill>
                  <a:schemeClr val="bg1"/>
                </a:solidFill>
                <a:effectLst/>
                <a:ea typeface="宋体" panose="02010600030101010101" pitchFamily="2" charset="-122"/>
                <a:cs typeface="宋体" panose="02010600030101010101" pitchFamily="2" charset="-122"/>
              </a:endParaRPr>
            </a:p>
            <a:p>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过程：</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①</a:t>
              </a:r>
              <a:r>
                <a:rPr lang="zh-CN" altLang="en-US" sz="1800" kern="100" dirty="0">
                  <a:solidFill>
                    <a:schemeClr val="bg1"/>
                  </a:solidFill>
                  <a:effectLst/>
                  <a:ea typeface="宋体" panose="02010600030101010101" pitchFamily="2" charset="-122"/>
                  <a:cs typeface="宋体" panose="02010600030101010101" pitchFamily="2" charset="-122"/>
                </a:rPr>
                <a:t>初始化损失列表</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②遍历训练数据</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③进行反向传播和优化</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通过最小化交叉熵损失函数来更新模型参数，使其可以准确分类当前批次中已见过的类别</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grpSp>
      <p:pic>
        <p:nvPicPr>
          <p:cNvPr id="19" name="图片 18" descr="截屏2024-06-20 21.33.11">
            <a:extLst>
              <a:ext uri="{FF2B5EF4-FFF2-40B4-BE49-F238E27FC236}">
                <a16:creationId xmlns:a16="http://schemas.microsoft.com/office/drawing/2014/main" id="{09E40C6C-AC57-44CC-8D6C-A4EC0EA52FE1}"/>
              </a:ext>
            </a:extLst>
          </p:cNvPr>
          <p:cNvPicPr/>
          <p:nvPr/>
        </p:nvPicPr>
        <p:blipFill rotWithShape="1">
          <a:blip r:embed="rId4"/>
          <a:srcRect r="23442"/>
          <a:stretch/>
        </p:blipFill>
        <p:spPr>
          <a:xfrm>
            <a:off x="5160031" y="1809875"/>
            <a:ext cx="6606217" cy="4321285"/>
          </a:xfrm>
          <a:prstGeom prst="rect">
            <a:avLst/>
          </a:prstGeom>
        </p:spPr>
      </p:pic>
      <p:sp>
        <p:nvSpPr>
          <p:cNvPr id="29" name="TextBox 7">
            <a:extLst>
              <a:ext uri="{FF2B5EF4-FFF2-40B4-BE49-F238E27FC236}">
                <a16:creationId xmlns:a16="http://schemas.microsoft.com/office/drawing/2014/main" id="{2C0792E2-945E-4466-AFA9-DFA8F85B3997}"/>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3" name="TextBox 7">
            <a:extLst>
              <a:ext uri="{FF2B5EF4-FFF2-40B4-BE49-F238E27FC236}">
                <a16:creationId xmlns:a16="http://schemas.microsoft.com/office/drawing/2014/main" id="{00B20FE3-4F2B-4F4D-A920-A4E3FAB13FD0}"/>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6" name="直接连接符 35">
            <a:extLst>
              <a:ext uri="{FF2B5EF4-FFF2-40B4-BE49-F238E27FC236}">
                <a16:creationId xmlns:a16="http://schemas.microsoft.com/office/drawing/2014/main" id="{B60D41C1-6643-4100-AFA7-0CF87AA46ED2}"/>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2"/>
            <a:ext cx="567024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414442"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蒸馏训练</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stage1_distill</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4" name="组合 3">
            <a:extLst>
              <a:ext uri="{FF2B5EF4-FFF2-40B4-BE49-F238E27FC236}">
                <a16:creationId xmlns:a16="http://schemas.microsoft.com/office/drawing/2014/main" id="{7DD45B12-F703-4518-883D-5AC0DFDAF3E3}"/>
              </a:ext>
            </a:extLst>
          </p:cNvPr>
          <p:cNvGrpSpPr/>
          <p:nvPr/>
        </p:nvGrpSpPr>
        <p:grpSpPr>
          <a:xfrm>
            <a:off x="7450546" y="1705931"/>
            <a:ext cx="4446813" cy="4755830"/>
            <a:chOff x="425751" y="1885038"/>
            <a:chExt cx="4446813" cy="4936165"/>
          </a:xfrm>
        </p:grpSpPr>
        <p:sp>
          <p:nvSpPr>
            <p:cNvPr id="30" name="矩形 29">
              <a:extLst>
                <a:ext uri="{FF2B5EF4-FFF2-40B4-BE49-F238E27FC236}">
                  <a16:creationId xmlns:a16="http://schemas.microsoft.com/office/drawing/2014/main" id="{AEB3F809-3B79-4CC8-A4B8-DDED473FC57B}"/>
                </a:ext>
              </a:extLst>
            </p:cNvPr>
            <p:cNvSpPr/>
            <p:nvPr/>
          </p:nvSpPr>
          <p:spPr>
            <a:xfrm>
              <a:off x="425751" y="1885038"/>
              <a:ext cx="4446813" cy="49361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 name="文本框 1">
              <a:extLst>
                <a:ext uri="{FF2B5EF4-FFF2-40B4-BE49-F238E27FC236}">
                  <a16:creationId xmlns:a16="http://schemas.microsoft.com/office/drawing/2014/main" id="{3684BB90-DA3C-4C5D-B2D2-F0B9271F4E7F}"/>
                </a:ext>
              </a:extLst>
            </p:cNvPr>
            <p:cNvSpPr txBox="1"/>
            <p:nvPr/>
          </p:nvSpPr>
          <p:spPr>
            <a:xfrm>
              <a:off x="466390" y="2090962"/>
              <a:ext cx="4365533" cy="4524315"/>
            </a:xfrm>
            <a:prstGeom prst="rect">
              <a:avLst/>
            </a:prstGeom>
            <a:noFill/>
          </p:spPr>
          <p:txBody>
            <a:bodyPr wrap="square" rtlCol="0">
              <a:spAutoFit/>
            </a:bodyPr>
            <a:lstStyle/>
            <a:p>
              <a:r>
                <a:rPr lang="en-US" altLang="zh-CN" kern="100" dirty="0">
                  <a:solidFill>
                    <a:schemeClr val="bg1"/>
                  </a:solidFill>
                  <a:ea typeface="宋体" panose="02010600030101010101" pitchFamily="2" charset="-122"/>
                  <a:cs typeface="宋体" panose="02010600030101010101" pitchFamily="2" charset="-122"/>
                </a:rPr>
                <a:t>stage1_distill</a:t>
              </a:r>
              <a:r>
                <a:rPr lang="zh-CN" altLang="en-US" kern="100" dirty="0">
                  <a:solidFill>
                    <a:schemeClr val="bg1"/>
                  </a:solidFill>
                  <a:ea typeface="宋体" panose="02010600030101010101" pitchFamily="2" charset="-122"/>
                  <a:cs typeface="宋体" panose="02010600030101010101" pitchFamily="2" charset="-122"/>
                </a:rPr>
                <a:t>函数用途：</a:t>
              </a:r>
              <a:br>
                <a:rPr lang="en-US" altLang="zh-CN" kern="100" dirty="0">
                  <a:solidFill>
                    <a:schemeClr val="bg1"/>
                  </a:solidFill>
                  <a:ea typeface="宋体" panose="02010600030101010101" pitchFamily="2" charset="-122"/>
                  <a:cs typeface="宋体" panose="02010600030101010101" pitchFamily="2" charset="-122"/>
                </a:rPr>
              </a:b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rPr>
                <a:t>对模型进行蒸馏训练（结合新旧数据来保持模型对旧类别的识别能力）</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步骤：</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①</a:t>
              </a:r>
              <a:r>
                <a:rPr lang="zh-CN" altLang="en-US" sz="1800" kern="100" dirty="0">
                  <a:solidFill>
                    <a:schemeClr val="bg1"/>
                  </a:solidFill>
                  <a:effectLst/>
                  <a:ea typeface="宋体" panose="02010600030101010101" pitchFamily="2" charset="-122"/>
                  <a:cs typeface="宋体" panose="02010600030101010101" pitchFamily="2" charset="-122"/>
                </a:rPr>
                <a:t>初始化损失列表</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②设置蒸馏温度</a:t>
              </a:r>
              <a:r>
                <a:rPr lang="en-US" altLang="zh-CN" kern="100" dirty="0">
                  <a:solidFill>
                    <a:schemeClr val="bg1"/>
                  </a:solidFill>
                  <a:ea typeface="宋体" panose="02010600030101010101" pitchFamily="2" charset="-122"/>
                  <a:cs typeface="宋体" panose="02010600030101010101" pitchFamily="2" charset="-122"/>
                </a:rPr>
                <a:t>T</a:t>
              </a:r>
            </a:p>
            <a:p>
              <a:r>
                <a:rPr lang="zh-CN" altLang="en-US" sz="1800" kern="100" dirty="0">
                  <a:solidFill>
                    <a:schemeClr val="bg1"/>
                  </a:solidFill>
                  <a:effectLst/>
                  <a:ea typeface="宋体" panose="02010600030101010101" pitchFamily="2" charset="-122"/>
                  <a:cs typeface="宋体" panose="02010600030101010101" pitchFamily="2" charset="-122"/>
                </a:rPr>
                <a:t>③计算参数</a:t>
              </a:r>
              <a:r>
                <a:rPr lang="el-GR" altLang="zh-CN" sz="1800" kern="100" dirty="0">
                  <a:solidFill>
                    <a:schemeClr val="bg1"/>
                  </a:solidFill>
                  <a:effectLst/>
                  <a:ea typeface="宋体" panose="02010600030101010101" pitchFamily="2" charset="-122"/>
                  <a:cs typeface="宋体" panose="02010600030101010101" pitchFamily="2" charset="-122"/>
                </a:rPr>
                <a:t>α</a:t>
              </a:r>
              <a:r>
                <a:rPr lang="zh-CN" altLang="en-US" sz="1800" kern="100" dirty="0">
                  <a:solidFill>
                    <a:schemeClr val="bg1"/>
                  </a:solidFill>
                  <a:effectLst/>
                  <a:ea typeface="宋体" panose="02010600030101010101" pitchFamily="2" charset="-122"/>
                  <a:cs typeface="宋体" panose="02010600030101010101" pitchFamily="2" charset="-122"/>
                </a:rPr>
                <a:t>（*新类和旧类的比例）</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④遍历训练数据</a:t>
              </a: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rPr>
                <a:t>获取每个批次的图像和标签</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⑤将图像输入到当前模型获得预测输出</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⑥使用之前的模型进行预测获得软标签</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⑦计算蒸馏损失</a:t>
              </a:r>
              <a:r>
                <a:rPr lang="en-US" altLang="zh-CN" sz="1800" kern="100" dirty="0" err="1">
                  <a:solidFill>
                    <a:schemeClr val="bg1"/>
                  </a:solidFill>
                  <a:effectLst/>
                  <a:ea typeface="宋体" panose="02010600030101010101" pitchFamily="2" charset="-122"/>
                  <a:cs typeface="宋体" panose="02010600030101010101" pitchFamily="2" charset="-122"/>
                </a:rPr>
                <a:t>loss_soft_target</a:t>
              </a:r>
              <a:r>
                <a:rPr lang="zh-CN" altLang="en-US" sz="1800" kern="100" dirty="0">
                  <a:solidFill>
                    <a:schemeClr val="bg1"/>
                  </a:solidFill>
                  <a:effectLst/>
                  <a:ea typeface="宋体" panose="02010600030101010101" pitchFamily="2" charset="-122"/>
                  <a:cs typeface="宋体" panose="02010600030101010101" pitchFamily="2" charset="-122"/>
                </a:rPr>
                <a:t>和交叉熵损失</a:t>
              </a:r>
              <a:r>
                <a:rPr lang="en-US" altLang="zh-CN" sz="1800" kern="100" dirty="0" err="1">
                  <a:solidFill>
                    <a:schemeClr val="bg1"/>
                  </a:solidFill>
                  <a:effectLst/>
                  <a:ea typeface="宋体" panose="02010600030101010101" pitchFamily="2" charset="-122"/>
                  <a:cs typeface="宋体" panose="02010600030101010101" pitchFamily="2" charset="-122"/>
                </a:rPr>
                <a:t>loss_hard_target</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⑧进行综合得到总损失</a:t>
              </a:r>
              <a:r>
                <a:rPr lang="en-US" altLang="zh-CN" kern="100" dirty="0">
                  <a:solidFill>
                    <a:schemeClr val="bg1"/>
                  </a:solidFill>
                  <a:ea typeface="宋体" panose="02010600030101010101" pitchFamily="2" charset="-122"/>
                  <a:cs typeface="宋体" panose="02010600030101010101" pitchFamily="2" charset="-122"/>
                </a:rPr>
                <a:t>loss</a:t>
              </a:r>
            </a:p>
            <a:p>
              <a:r>
                <a:rPr lang="zh-CN" altLang="en-US" sz="1800" kern="100" dirty="0">
                  <a:solidFill>
                    <a:schemeClr val="bg1"/>
                  </a:solidFill>
                  <a:effectLst/>
                  <a:ea typeface="宋体" panose="02010600030101010101" pitchFamily="2" charset="-122"/>
                  <a:cs typeface="宋体" panose="02010600030101010101" pitchFamily="2" charset="-122"/>
                </a:rPr>
                <a:t>⑨进行反向传播和优化来更新模型参数并打印平均损失</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grpSp>
      <p:pic>
        <p:nvPicPr>
          <p:cNvPr id="20" name="图片 19" descr="截屏2024-06-20 22.03.42">
            <a:extLst>
              <a:ext uri="{FF2B5EF4-FFF2-40B4-BE49-F238E27FC236}">
                <a16:creationId xmlns:a16="http://schemas.microsoft.com/office/drawing/2014/main" id="{94FECBB5-E2CB-40DD-AF7A-74BB48BFDCCC}"/>
              </a:ext>
            </a:extLst>
          </p:cNvPr>
          <p:cNvPicPr/>
          <p:nvPr/>
        </p:nvPicPr>
        <p:blipFill>
          <a:blip r:embed="rId4"/>
          <a:stretch>
            <a:fillRect/>
          </a:stretch>
        </p:blipFill>
        <p:spPr>
          <a:xfrm>
            <a:off x="536470" y="1705931"/>
            <a:ext cx="6788890" cy="4866977"/>
          </a:xfrm>
          <a:prstGeom prst="rect">
            <a:avLst/>
          </a:prstGeom>
        </p:spPr>
      </p:pic>
      <p:sp>
        <p:nvSpPr>
          <p:cNvPr id="29" name="TextBox 7">
            <a:extLst>
              <a:ext uri="{FF2B5EF4-FFF2-40B4-BE49-F238E27FC236}">
                <a16:creationId xmlns:a16="http://schemas.microsoft.com/office/drawing/2014/main" id="{A56EE132-C1C0-45B5-A010-E8116DF69815}"/>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2" name="TextBox 7">
            <a:extLst>
              <a:ext uri="{FF2B5EF4-FFF2-40B4-BE49-F238E27FC236}">
                <a16:creationId xmlns:a16="http://schemas.microsoft.com/office/drawing/2014/main" id="{32E5062E-2972-458B-BC91-E5FA6B0DA1BD}"/>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3" name="直接连接符 32">
            <a:extLst>
              <a:ext uri="{FF2B5EF4-FFF2-40B4-BE49-F238E27FC236}">
                <a16:creationId xmlns:a16="http://schemas.microsoft.com/office/drawing/2014/main" id="{486991E7-2CFA-41EA-95CD-15D230C370BB}"/>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10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3"/>
            <a:ext cx="538576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5414442"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实验关键代码分析</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偏差校正训练</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stage2</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4" name="组合 3">
            <a:extLst>
              <a:ext uri="{FF2B5EF4-FFF2-40B4-BE49-F238E27FC236}">
                <a16:creationId xmlns:a16="http://schemas.microsoft.com/office/drawing/2014/main" id="{7DD45B12-F703-4518-883D-5AC0DFDAF3E3}"/>
              </a:ext>
            </a:extLst>
          </p:cNvPr>
          <p:cNvGrpSpPr/>
          <p:nvPr/>
        </p:nvGrpSpPr>
        <p:grpSpPr>
          <a:xfrm>
            <a:off x="7764251" y="2101976"/>
            <a:ext cx="4053839" cy="3963733"/>
            <a:chOff x="425751" y="1885038"/>
            <a:chExt cx="4446813" cy="4936165"/>
          </a:xfrm>
        </p:grpSpPr>
        <p:sp>
          <p:nvSpPr>
            <p:cNvPr id="30" name="矩形 29">
              <a:extLst>
                <a:ext uri="{FF2B5EF4-FFF2-40B4-BE49-F238E27FC236}">
                  <a16:creationId xmlns:a16="http://schemas.microsoft.com/office/drawing/2014/main" id="{AEB3F809-3B79-4CC8-A4B8-DDED473FC57B}"/>
                </a:ext>
              </a:extLst>
            </p:cNvPr>
            <p:cNvSpPr/>
            <p:nvPr/>
          </p:nvSpPr>
          <p:spPr>
            <a:xfrm>
              <a:off x="425751" y="1885038"/>
              <a:ext cx="4446813" cy="49361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 name="文本框 1">
              <a:extLst>
                <a:ext uri="{FF2B5EF4-FFF2-40B4-BE49-F238E27FC236}">
                  <a16:creationId xmlns:a16="http://schemas.microsoft.com/office/drawing/2014/main" id="{3684BB90-DA3C-4C5D-B2D2-F0B9271F4E7F}"/>
                </a:ext>
              </a:extLst>
            </p:cNvPr>
            <p:cNvSpPr txBox="1"/>
            <p:nvPr/>
          </p:nvSpPr>
          <p:spPr>
            <a:xfrm>
              <a:off x="466390" y="2096535"/>
              <a:ext cx="4365533" cy="3833365"/>
            </a:xfrm>
            <a:prstGeom prst="rect">
              <a:avLst/>
            </a:prstGeom>
            <a:noFill/>
          </p:spPr>
          <p:txBody>
            <a:bodyPr wrap="square" rtlCol="0">
              <a:spAutoFit/>
            </a:bodyPr>
            <a:lstStyle/>
            <a:p>
              <a:r>
                <a:rPr lang="en-US" altLang="zh-CN" kern="100" dirty="0">
                  <a:solidFill>
                    <a:schemeClr val="bg1"/>
                  </a:solidFill>
                  <a:ea typeface="宋体" panose="02010600030101010101" pitchFamily="2" charset="-122"/>
                  <a:cs typeface="宋体" panose="02010600030101010101" pitchFamily="2" charset="-122"/>
                </a:rPr>
                <a:t> Stage2</a:t>
              </a:r>
              <a:r>
                <a:rPr lang="zh-CN" altLang="en-US" kern="100" dirty="0">
                  <a:solidFill>
                    <a:schemeClr val="bg1"/>
                  </a:solidFill>
                  <a:ea typeface="宋体" panose="02010600030101010101" pitchFamily="2" charset="-122"/>
                  <a:cs typeface="宋体" panose="02010600030101010101" pitchFamily="2" charset="-122"/>
                </a:rPr>
                <a:t>函数用途：</a:t>
              </a:r>
              <a:br>
                <a:rPr lang="en-US" altLang="zh-CN" kern="100" dirty="0">
                  <a:solidFill>
                    <a:schemeClr val="bg1"/>
                  </a:solidFill>
                  <a:ea typeface="宋体" panose="02010600030101010101" pitchFamily="2" charset="-122"/>
                  <a:cs typeface="宋体" panose="02010600030101010101" pitchFamily="2" charset="-122"/>
                </a:rPr>
              </a:b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rPr>
                <a:t>对偏差校正层进行训练（调整模型对新旧类别的输出偏差）</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步骤：</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①</a:t>
              </a:r>
              <a:r>
                <a:rPr lang="zh-CN" altLang="en-US" sz="1800" kern="100" dirty="0">
                  <a:solidFill>
                    <a:schemeClr val="bg1"/>
                  </a:solidFill>
                  <a:effectLst/>
                  <a:ea typeface="宋体" panose="02010600030101010101" pitchFamily="2" charset="-122"/>
                  <a:cs typeface="宋体" panose="02010600030101010101" pitchFamily="2" charset="-122"/>
                </a:rPr>
                <a:t>初始化损失列表</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②遍历验证数据</a:t>
              </a:r>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获取每个批次的图像和标签</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③将图像输入模型获得预测输出</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④使用</a:t>
              </a:r>
              <a:r>
                <a:rPr lang="en-US" altLang="zh-CN" kern="100" dirty="0" err="1">
                  <a:solidFill>
                    <a:schemeClr val="bg1"/>
                  </a:solidFill>
                  <a:ea typeface="宋体" panose="02010600030101010101" pitchFamily="2" charset="-122"/>
                  <a:cs typeface="宋体" panose="02010600030101010101" pitchFamily="2" charset="-122"/>
                </a:rPr>
                <a:t>bias_forward</a:t>
              </a:r>
              <a:r>
                <a:rPr lang="zh-CN" altLang="en-US" kern="100" dirty="0">
                  <a:solidFill>
                    <a:schemeClr val="bg1"/>
                  </a:solidFill>
                  <a:ea typeface="宋体" panose="02010600030101010101" pitchFamily="2" charset="-122"/>
                  <a:cs typeface="宋体" panose="02010600030101010101" pitchFamily="2" charset="-122"/>
                </a:rPr>
                <a:t>函数对输出进行偏差校正</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⑤计算交叉熵损失</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⑥进行反向传播和优化</a:t>
              </a:r>
              <a:endParaRPr lang="en-US" altLang="zh-CN" kern="100" dirty="0">
                <a:solidFill>
                  <a:schemeClr val="bg1"/>
                </a:solidFill>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⑦打印平均损失</a:t>
              </a:r>
              <a:endParaRPr lang="en-US" altLang="zh-CN" sz="1800" kern="100" dirty="0">
                <a:solidFill>
                  <a:schemeClr val="bg1"/>
                </a:solidFill>
                <a:effectLst/>
                <a:ea typeface="宋体" panose="02010600030101010101" pitchFamily="2" charset="-122"/>
                <a:cs typeface="宋体" panose="02010600030101010101" pitchFamily="2" charset="-122"/>
              </a:endParaRPr>
            </a:p>
          </p:txBody>
        </p:sp>
      </p:grpSp>
      <p:pic>
        <p:nvPicPr>
          <p:cNvPr id="21" name="图片 20" descr="截屏2024-06-20 22.21.21">
            <a:extLst>
              <a:ext uri="{FF2B5EF4-FFF2-40B4-BE49-F238E27FC236}">
                <a16:creationId xmlns:a16="http://schemas.microsoft.com/office/drawing/2014/main" id="{AF491AA1-B08A-47F0-A78A-97FE56E41743}"/>
              </a:ext>
            </a:extLst>
          </p:cNvPr>
          <p:cNvPicPr/>
          <p:nvPr/>
        </p:nvPicPr>
        <p:blipFill>
          <a:blip r:embed="rId4"/>
          <a:stretch>
            <a:fillRect/>
          </a:stretch>
        </p:blipFill>
        <p:spPr>
          <a:xfrm>
            <a:off x="373910" y="1989550"/>
            <a:ext cx="7057409" cy="4188587"/>
          </a:xfrm>
          <a:prstGeom prst="rect">
            <a:avLst/>
          </a:prstGeom>
        </p:spPr>
      </p:pic>
      <p:sp>
        <p:nvSpPr>
          <p:cNvPr id="29" name="TextBox 7">
            <a:extLst>
              <a:ext uri="{FF2B5EF4-FFF2-40B4-BE49-F238E27FC236}">
                <a16:creationId xmlns:a16="http://schemas.microsoft.com/office/drawing/2014/main" id="{5F880D48-047C-46F7-BB4A-15F09ACB82F5}"/>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2" name="TextBox 7">
            <a:extLst>
              <a:ext uri="{FF2B5EF4-FFF2-40B4-BE49-F238E27FC236}">
                <a16:creationId xmlns:a16="http://schemas.microsoft.com/office/drawing/2014/main" id="{53035632-3830-4728-8224-137B4D5E2805}"/>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3" name="直接连接符 32">
            <a:extLst>
              <a:ext uri="{FF2B5EF4-FFF2-40B4-BE49-F238E27FC236}">
                <a16:creationId xmlns:a16="http://schemas.microsoft.com/office/drawing/2014/main" id="{60672ACB-9DC7-46F1-89C4-ADD4B76C47D2}"/>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80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3"/>
            <a:ext cx="215488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1899082"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pic>
        <p:nvPicPr>
          <p:cNvPr id="29" name="图片 28" descr="类别为20的最后一个epoch">
            <a:extLst>
              <a:ext uri="{FF2B5EF4-FFF2-40B4-BE49-F238E27FC236}">
                <a16:creationId xmlns:a16="http://schemas.microsoft.com/office/drawing/2014/main" id="{2F015FA3-44D1-45CD-A911-86A8DDBF9488}"/>
              </a:ext>
            </a:extLst>
          </p:cNvPr>
          <p:cNvPicPr/>
          <p:nvPr/>
        </p:nvPicPr>
        <p:blipFill rotWithShape="1">
          <a:blip r:embed="rId4"/>
          <a:srcRect b="6015"/>
          <a:stretch/>
        </p:blipFill>
        <p:spPr>
          <a:xfrm>
            <a:off x="833849" y="2190237"/>
            <a:ext cx="4914900" cy="1748652"/>
          </a:xfrm>
          <a:prstGeom prst="rect">
            <a:avLst/>
          </a:prstGeom>
        </p:spPr>
      </p:pic>
      <p:pic>
        <p:nvPicPr>
          <p:cNvPr id="32" name="图片 31" descr="类别为40时的最后一个epoch">
            <a:extLst>
              <a:ext uri="{FF2B5EF4-FFF2-40B4-BE49-F238E27FC236}">
                <a16:creationId xmlns:a16="http://schemas.microsoft.com/office/drawing/2014/main" id="{DAEEC23C-EF6D-4FB9-91F5-6F80B4FAE4F8}"/>
              </a:ext>
            </a:extLst>
          </p:cNvPr>
          <p:cNvPicPr/>
          <p:nvPr/>
        </p:nvPicPr>
        <p:blipFill rotWithShape="1">
          <a:blip r:embed="rId5"/>
          <a:srcRect b="5838"/>
          <a:stretch/>
        </p:blipFill>
        <p:spPr>
          <a:xfrm>
            <a:off x="833849" y="4253415"/>
            <a:ext cx="4914900" cy="1824294"/>
          </a:xfrm>
          <a:prstGeom prst="rect">
            <a:avLst/>
          </a:prstGeom>
        </p:spPr>
      </p:pic>
      <p:pic>
        <p:nvPicPr>
          <p:cNvPr id="33" name="图片 32" descr="类别为60的最后一个epoch">
            <a:extLst>
              <a:ext uri="{FF2B5EF4-FFF2-40B4-BE49-F238E27FC236}">
                <a16:creationId xmlns:a16="http://schemas.microsoft.com/office/drawing/2014/main" id="{161E3F39-5ADB-4264-A8D0-56A0C0D6115C}"/>
              </a:ext>
            </a:extLst>
          </p:cNvPr>
          <p:cNvPicPr/>
          <p:nvPr/>
        </p:nvPicPr>
        <p:blipFill rotWithShape="1">
          <a:blip r:embed="rId6"/>
          <a:srcRect b="3870"/>
          <a:stretch/>
        </p:blipFill>
        <p:spPr>
          <a:xfrm>
            <a:off x="6567473" y="935034"/>
            <a:ext cx="5199380" cy="1878885"/>
          </a:xfrm>
          <a:prstGeom prst="rect">
            <a:avLst/>
          </a:prstGeom>
        </p:spPr>
      </p:pic>
      <p:pic>
        <p:nvPicPr>
          <p:cNvPr id="36" name="图片 35" descr="类别为80的最后一个epoch">
            <a:extLst>
              <a:ext uri="{FF2B5EF4-FFF2-40B4-BE49-F238E27FC236}">
                <a16:creationId xmlns:a16="http://schemas.microsoft.com/office/drawing/2014/main" id="{36083544-AA84-43CE-863C-3FF25EB6083E}"/>
              </a:ext>
            </a:extLst>
          </p:cNvPr>
          <p:cNvPicPr/>
          <p:nvPr/>
        </p:nvPicPr>
        <p:blipFill rotWithShape="1">
          <a:blip r:embed="rId7"/>
          <a:srcRect b="6022"/>
          <a:stretch/>
        </p:blipFill>
        <p:spPr>
          <a:xfrm>
            <a:off x="6567473" y="2800272"/>
            <a:ext cx="5199380" cy="1824295"/>
          </a:xfrm>
          <a:prstGeom prst="rect">
            <a:avLst/>
          </a:prstGeom>
        </p:spPr>
      </p:pic>
      <p:pic>
        <p:nvPicPr>
          <p:cNvPr id="37" name="图片 36" descr="截屏2024-06-20 23.21.33">
            <a:extLst>
              <a:ext uri="{FF2B5EF4-FFF2-40B4-BE49-F238E27FC236}">
                <a16:creationId xmlns:a16="http://schemas.microsoft.com/office/drawing/2014/main" id="{56BE894B-0AE6-4E2A-83A1-9AB5AF4B36EC}"/>
              </a:ext>
            </a:extLst>
          </p:cNvPr>
          <p:cNvPicPr/>
          <p:nvPr/>
        </p:nvPicPr>
        <p:blipFill rotWithShape="1">
          <a:blip r:embed="rId8"/>
          <a:srcRect t="3014" b="3113"/>
          <a:stretch/>
        </p:blipFill>
        <p:spPr>
          <a:xfrm>
            <a:off x="6552657" y="4624567"/>
            <a:ext cx="5199380" cy="1878885"/>
          </a:xfrm>
          <a:prstGeom prst="rect">
            <a:avLst/>
          </a:prstGeom>
        </p:spPr>
      </p:pic>
      <p:grpSp>
        <p:nvGrpSpPr>
          <p:cNvPr id="38" name="组合 37">
            <a:extLst>
              <a:ext uri="{FF2B5EF4-FFF2-40B4-BE49-F238E27FC236}">
                <a16:creationId xmlns:a16="http://schemas.microsoft.com/office/drawing/2014/main" id="{196816BC-C336-4540-AAE3-5F7A08448925}"/>
              </a:ext>
            </a:extLst>
          </p:cNvPr>
          <p:cNvGrpSpPr/>
          <p:nvPr/>
        </p:nvGrpSpPr>
        <p:grpSpPr>
          <a:xfrm>
            <a:off x="2655873" y="1155912"/>
            <a:ext cx="3836367" cy="369341"/>
            <a:chOff x="1266838" y="2262885"/>
            <a:chExt cx="877164"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306744"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准确率</a:t>
              </a:r>
              <a:endParaRPr lang="zh-CN" altLang="en-US" dirty="0">
                <a:solidFill>
                  <a:schemeClr val="bg1"/>
                </a:solidFill>
              </a:endParaRPr>
            </a:p>
          </p:txBody>
        </p:sp>
      </p:grpSp>
      <p:sp>
        <p:nvSpPr>
          <p:cNvPr id="5" name="文本框 4">
            <a:extLst>
              <a:ext uri="{FF2B5EF4-FFF2-40B4-BE49-F238E27FC236}">
                <a16:creationId xmlns:a16="http://schemas.microsoft.com/office/drawing/2014/main" id="{973C644B-69E0-4911-B260-ABB680B2D5F9}"/>
              </a:ext>
            </a:extLst>
          </p:cNvPr>
          <p:cNvSpPr txBox="1"/>
          <p:nvPr/>
        </p:nvSpPr>
        <p:spPr>
          <a:xfrm>
            <a:off x="9228836" y="6125722"/>
            <a:ext cx="1548822" cy="369332"/>
          </a:xfrm>
          <a:prstGeom prst="rect">
            <a:avLst/>
          </a:prstGeom>
          <a:noFill/>
        </p:spPr>
        <p:txBody>
          <a:bodyPr wrap="none" rtlCol="0">
            <a:spAutoFit/>
          </a:bodyPr>
          <a:lstStyle/>
          <a:p>
            <a:r>
              <a:rPr lang="zh-CN" altLang="en-US" b="1" dirty="0">
                <a:solidFill>
                  <a:srgbClr val="C00000"/>
                </a:solidFill>
              </a:rPr>
              <a:t>*准确率下降↓</a:t>
            </a:r>
          </a:p>
        </p:txBody>
      </p:sp>
      <p:cxnSp>
        <p:nvCxnSpPr>
          <p:cNvPr id="7" name="直接箭头连接符 6">
            <a:extLst>
              <a:ext uri="{FF2B5EF4-FFF2-40B4-BE49-F238E27FC236}">
                <a16:creationId xmlns:a16="http://schemas.microsoft.com/office/drawing/2014/main" id="{B2A4CDB7-930D-4CE2-8CED-2DBAB9DC21F2}"/>
              </a:ext>
            </a:extLst>
          </p:cNvPr>
          <p:cNvCxnSpPr>
            <a:cxnSpLocks/>
          </p:cNvCxnSpPr>
          <p:nvPr/>
        </p:nvCxnSpPr>
        <p:spPr>
          <a:xfrm flipH="1">
            <a:off x="8122549" y="6346986"/>
            <a:ext cx="102979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7">
            <a:extLst>
              <a:ext uri="{FF2B5EF4-FFF2-40B4-BE49-F238E27FC236}">
                <a16:creationId xmlns:a16="http://schemas.microsoft.com/office/drawing/2014/main" id="{0686F328-C5D1-42A1-B9DA-564240D8AFEB}"/>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3" name="TextBox 7">
            <a:extLst>
              <a:ext uri="{FF2B5EF4-FFF2-40B4-BE49-F238E27FC236}">
                <a16:creationId xmlns:a16="http://schemas.microsoft.com/office/drawing/2014/main" id="{AC857631-2436-421C-A42D-1FF392AAEFF3}"/>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44" name="直接连接符 43">
            <a:extLst>
              <a:ext uri="{FF2B5EF4-FFF2-40B4-BE49-F238E27FC236}">
                <a16:creationId xmlns:a16="http://schemas.microsoft.com/office/drawing/2014/main" id="{D7DABA1D-06AE-4FD5-BB2C-B0341ACBA658}"/>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2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 presetClass="entr" presetSubtype="12"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9"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0-#ppt_h/2"/>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1+#ppt_w/2"/>
                                          </p:val>
                                        </p:tav>
                                        <p:tav tm="100000">
                                          <p:val>
                                            <p:strVal val="#ppt_x"/>
                                          </p:val>
                                        </p:tav>
                                      </p:tavLst>
                                    </p:anim>
                                    <p:anim calcmode="lin" valueType="num">
                                      <p:cBhvr additive="base">
                                        <p:cTn id="33" dur="500" fill="hold"/>
                                        <p:tgtEl>
                                          <p:spTgt spid="36"/>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par>
                                <p:cTn id="38" presetID="2" presetClass="entr" presetSubtype="3"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3"/>
            <a:ext cx="215488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1974315"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pic>
        <p:nvPicPr>
          <p:cNvPr id="29" name="图片 28" descr="类别为20的最后一个epoch">
            <a:extLst>
              <a:ext uri="{FF2B5EF4-FFF2-40B4-BE49-F238E27FC236}">
                <a16:creationId xmlns:a16="http://schemas.microsoft.com/office/drawing/2014/main" id="{2F015FA3-44D1-45CD-A911-86A8DDBF9488}"/>
              </a:ext>
            </a:extLst>
          </p:cNvPr>
          <p:cNvPicPr/>
          <p:nvPr/>
        </p:nvPicPr>
        <p:blipFill rotWithShape="1">
          <a:blip r:embed="rId4"/>
          <a:srcRect b="6015"/>
          <a:stretch/>
        </p:blipFill>
        <p:spPr>
          <a:xfrm>
            <a:off x="571944" y="1777259"/>
            <a:ext cx="5606010" cy="1994539"/>
          </a:xfrm>
          <a:prstGeom prst="rect">
            <a:avLst/>
          </a:prstGeom>
        </p:spPr>
      </p:pic>
      <p:pic>
        <p:nvPicPr>
          <p:cNvPr id="32" name="图片 31" descr="类别为40时的最后一个epoch">
            <a:extLst>
              <a:ext uri="{FF2B5EF4-FFF2-40B4-BE49-F238E27FC236}">
                <a16:creationId xmlns:a16="http://schemas.microsoft.com/office/drawing/2014/main" id="{DAEEC23C-EF6D-4FB9-91F5-6F80B4FAE4F8}"/>
              </a:ext>
            </a:extLst>
          </p:cNvPr>
          <p:cNvPicPr/>
          <p:nvPr/>
        </p:nvPicPr>
        <p:blipFill rotWithShape="1">
          <a:blip r:embed="rId5"/>
          <a:srcRect b="5838"/>
          <a:stretch/>
        </p:blipFill>
        <p:spPr>
          <a:xfrm>
            <a:off x="587911" y="4331887"/>
            <a:ext cx="5590043" cy="1994539"/>
          </a:xfrm>
          <a:prstGeom prst="rect">
            <a:avLst/>
          </a:prstGeom>
        </p:spPr>
      </p:pic>
      <p:grpSp>
        <p:nvGrpSpPr>
          <p:cNvPr id="38" name="组合 37">
            <a:extLst>
              <a:ext uri="{FF2B5EF4-FFF2-40B4-BE49-F238E27FC236}">
                <a16:creationId xmlns:a16="http://schemas.microsoft.com/office/drawing/2014/main" id="{196816BC-C336-4540-AAE3-5F7A08448925}"/>
              </a:ext>
            </a:extLst>
          </p:cNvPr>
          <p:cNvGrpSpPr/>
          <p:nvPr/>
        </p:nvGrpSpPr>
        <p:grpSpPr>
          <a:xfrm>
            <a:off x="2655873" y="1155912"/>
            <a:ext cx="3836367" cy="369341"/>
            <a:chOff x="1266838" y="2262885"/>
            <a:chExt cx="877164"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306744"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准确率</a:t>
              </a:r>
              <a:endParaRPr lang="zh-CN" altLang="en-US" dirty="0">
                <a:solidFill>
                  <a:schemeClr val="bg1"/>
                </a:solidFill>
              </a:endParaRPr>
            </a:p>
          </p:txBody>
        </p:sp>
      </p:grpSp>
      <p:pic>
        <p:nvPicPr>
          <p:cNvPr id="30" name="图片 29" descr="20">
            <a:extLst>
              <a:ext uri="{FF2B5EF4-FFF2-40B4-BE49-F238E27FC236}">
                <a16:creationId xmlns:a16="http://schemas.microsoft.com/office/drawing/2014/main" id="{85C36733-A69C-48A5-ACF5-6F3089F2F8BE}"/>
              </a:ext>
            </a:extLst>
          </p:cNvPr>
          <p:cNvPicPr/>
          <p:nvPr/>
        </p:nvPicPr>
        <p:blipFill rotWithShape="1">
          <a:blip r:embed="rId6"/>
          <a:srcRect t="5156" r="25988" b="9025"/>
          <a:stretch/>
        </p:blipFill>
        <p:spPr>
          <a:xfrm>
            <a:off x="7519854" y="1747626"/>
            <a:ext cx="4100202" cy="1994539"/>
          </a:xfrm>
          <a:prstGeom prst="rect">
            <a:avLst/>
          </a:prstGeom>
        </p:spPr>
      </p:pic>
      <p:cxnSp>
        <p:nvCxnSpPr>
          <p:cNvPr id="3" name="直接箭头连接符 2">
            <a:extLst>
              <a:ext uri="{FF2B5EF4-FFF2-40B4-BE49-F238E27FC236}">
                <a16:creationId xmlns:a16="http://schemas.microsoft.com/office/drawing/2014/main" id="{B39717D8-CB7B-4CBA-9B69-2DB4CC10779A}"/>
              </a:ext>
            </a:extLst>
          </p:cNvPr>
          <p:cNvCxnSpPr/>
          <p:nvPr/>
        </p:nvCxnSpPr>
        <p:spPr>
          <a:xfrm>
            <a:off x="6309360" y="2774528"/>
            <a:ext cx="101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1" name="图片 40" descr="40">
            <a:extLst>
              <a:ext uri="{FF2B5EF4-FFF2-40B4-BE49-F238E27FC236}">
                <a16:creationId xmlns:a16="http://schemas.microsoft.com/office/drawing/2014/main" id="{074C8FCB-5E7B-494A-A4AF-B6EFD4DB9000}"/>
              </a:ext>
            </a:extLst>
          </p:cNvPr>
          <p:cNvPicPr/>
          <p:nvPr/>
        </p:nvPicPr>
        <p:blipFill rotWithShape="1">
          <a:blip r:embed="rId7"/>
          <a:srcRect r="17323" b="12731"/>
          <a:stretch/>
        </p:blipFill>
        <p:spPr>
          <a:xfrm>
            <a:off x="7519854" y="4331887"/>
            <a:ext cx="4100202" cy="1994540"/>
          </a:xfrm>
          <a:prstGeom prst="rect">
            <a:avLst/>
          </a:prstGeom>
        </p:spPr>
      </p:pic>
      <p:cxnSp>
        <p:nvCxnSpPr>
          <p:cNvPr id="43" name="直接箭头连接符 42">
            <a:extLst>
              <a:ext uri="{FF2B5EF4-FFF2-40B4-BE49-F238E27FC236}">
                <a16:creationId xmlns:a16="http://schemas.microsoft.com/office/drawing/2014/main" id="{69215BB8-3084-431B-BD73-E2D3A095E17F}"/>
              </a:ext>
            </a:extLst>
          </p:cNvPr>
          <p:cNvCxnSpPr/>
          <p:nvPr/>
        </p:nvCxnSpPr>
        <p:spPr>
          <a:xfrm>
            <a:off x="6309360" y="5329156"/>
            <a:ext cx="101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TextBox 7">
            <a:extLst>
              <a:ext uri="{FF2B5EF4-FFF2-40B4-BE49-F238E27FC236}">
                <a16:creationId xmlns:a16="http://schemas.microsoft.com/office/drawing/2014/main" id="{0CBFC814-5341-4B09-B096-2778D5F937EF}"/>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7" name="TextBox 7">
            <a:extLst>
              <a:ext uri="{FF2B5EF4-FFF2-40B4-BE49-F238E27FC236}">
                <a16:creationId xmlns:a16="http://schemas.microsoft.com/office/drawing/2014/main" id="{11D40D4A-5A89-4ADB-8EE5-FC6CC5FCB600}"/>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48" name="直接连接符 47">
            <a:extLst>
              <a:ext uri="{FF2B5EF4-FFF2-40B4-BE49-F238E27FC236}">
                <a16:creationId xmlns:a16="http://schemas.microsoft.com/office/drawing/2014/main" id="{4D227374-259C-489B-81F0-5B4B54D66DC4}"/>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7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22" presetClass="entr" presetSubtype="8"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p:cNvCxnSpPr>
          <p:nvPr/>
        </p:nvCxnSpPr>
        <p:spPr>
          <a:xfrm flipV="1">
            <a:off x="425752" y="1528843"/>
            <a:ext cx="215488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1974315"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pic>
        <p:nvPicPr>
          <p:cNvPr id="29" name="图片 28">
            <a:extLst>
              <a:ext uri="{FF2B5EF4-FFF2-40B4-BE49-F238E27FC236}">
                <a16:creationId xmlns:a16="http://schemas.microsoft.com/office/drawing/2014/main" id="{2F015FA3-44D1-45CD-A911-86A8DDBF9488}"/>
              </a:ext>
            </a:extLst>
          </p:cNvPr>
          <p:cNvPicPr/>
          <p:nvPr/>
        </p:nvPicPr>
        <p:blipFill rotWithShape="1">
          <a:blip r:embed="rId4">
            <a:extLst>
              <a:ext uri="{28A0092B-C50C-407E-A947-70E740481C1C}">
                <a14:useLocalDpi xmlns:a14="http://schemas.microsoft.com/office/drawing/2010/main" val="0"/>
              </a:ext>
            </a:extLst>
          </a:blip>
          <a:srcRect t="892" b="892"/>
          <a:stretch/>
        </p:blipFill>
        <p:spPr>
          <a:xfrm>
            <a:off x="571944" y="1777260"/>
            <a:ext cx="5402136" cy="1922004"/>
          </a:xfrm>
          <a:prstGeom prst="rect">
            <a:avLst/>
          </a:prstGeom>
        </p:spPr>
      </p:pic>
      <p:pic>
        <p:nvPicPr>
          <p:cNvPr id="32" name="图片 31">
            <a:extLst>
              <a:ext uri="{FF2B5EF4-FFF2-40B4-BE49-F238E27FC236}">
                <a16:creationId xmlns:a16="http://schemas.microsoft.com/office/drawing/2014/main" id="{DAEEC23C-EF6D-4FB9-91F5-6F80B4FAE4F8}"/>
              </a:ext>
            </a:extLst>
          </p:cNvPr>
          <p:cNvPicPr/>
          <p:nvPr/>
        </p:nvPicPr>
        <p:blipFill rotWithShape="1">
          <a:blip r:embed="rId5">
            <a:extLst>
              <a:ext uri="{28A0092B-C50C-407E-A947-70E740481C1C}">
                <a14:useLocalDpi xmlns:a14="http://schemas.microsoft.com/office/drawing/2010/main" val="0"/>
              </a:ext>
            </a:extLst>
          </a:blip>
          <a:srcRect l="715" r="715"/>
          <a:stretch/>
        </p:blipFill>
        <p:spPr>
          <a:xfrm>
            <a:off x="587911" y="4331887"/>
            <a:ext cx="5590043" cy="1994539"/>
          </a:xfrm>
          <a:prstGeom prst="rect">
            <a:avLst/>
          </a:prstGeom>
        </p:spPr>
      </p:pic>
      <p:grpSp>
        <p:nvGrpSpPr>
          <p:cNvPr id="38" name="组合 37">
            <a:extLst>
              <a:ext uri="{FF2B5EF4-FFF2-40B4-BE49-F238E27FC236}">
                <a16:creationId xmlns:a16="http://schemas.microsoft.com/office/drawing/2014/main" id="{196816BC-C336-4540-AAE3-5F7A08448925}"/>
              </a:ext>
            </a:extLst>
          </p:cNvPr>
          <p:cNvGrpSpPr/>
          <p:nvPr/>
        </p:nvGrpSpPr>
        <p:grpSpPr>
          <a:xfrm>
            <a:off x="2655873" y="1155912"/>
            <a:ext cx="3836367" cy="369341"/>
            <a:chOff x="1266838" y="2262885"/>
            <a:chExt cx="877164"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306744"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准确率</a:t>
              </a:r>
              <a:endParaRPr lang="zh-CN" altLang="en-US" dirty="0">
                <a:solidFill>
                  <a:schemeClr val="bg1"/>
                </a:solidFill>
              </a:endParaRPr>
            </a:p>
          </p:txBody>
        </p:sp>
      </p:grpSp>
      <p:pic>
        <p:nvPicPr>
          <p:cNvPr id="30" name="图片 29">
            <a:extLst>
              <a:ext uri="{FF2B5EF4-FFF2-40B4-BE49-F238E27FC236}">
                <a16:creationId xmlns:a16="http://schemas.microsoft.com/office/drawing/2014/main" id="{85C36733-A69C-48A5-ACF5-6F3089F2F8BE}"/>
              </a:ext>
            </a:extLst>
          </p:cNvPr>
          <p:cNvPicPr/>
          <p:nvPr/>
        </p:nvPicPr>
        <p:blipFill rotWithShape="1">
          <a:blip r:embed="rId6">
            <a:extLst>
              <a:ext uri="{28A0092B-C50C-407E-A947-70E740481C1C}">
                <a14:useLocalDpi xmlns:a14="http://schemas.microsoft.com/office/drawing/2010/main" val="0"/>
              </a:ext>
            </a:extLst>
          </a:blip>
          <a:srcRect t="1062" b="1062"/>
          <a:stretch/>
        </p:blipFill>
        <p:spPr>
          <a:xfrm>
            <a:off x="7519854" y="1747626"/>
            <a:ext cx="4100202" cy="1994539"/>
          </a:xfrm>
          <a:prstGeom prst="rect">
            <a:avLst/>
          </a:prstGeom>
        </p:spPr>
      </p:pic>
      <p:pic>
        <p:nvPicPr>
          <p:cNvPr id="41" name="图片 40">
            <a:extLst>
              <a:ext uri="{FF2B5EF4-FFF2-40B4-BE49-F238E27FC236}">
                <a16:creationId xmlns:a16="http://schemas.microsoft.com/office/drawing/2014/main" id="{074C8FCB-5E7B-494A-A4AF-B6EFD4DB9000}"/>
              </a:ext>
            </a:extLst>
          </p:cNvPr>
          <p:cNvPicPr/>
          <p:nvPr/>
        </p:nvPicPr>
        <p:blipFill rotWithShape="1">
          <a:blip r:embed="rId7">
            <a:extLst>
              <a:ext uri="{28A0092B-C50C-407E-A947-70E740481C1C}">
                <a14:useLocalDpi xmlns:a14="http://schemas.microsoft.com/office/drawing/2010/main" val="0"/>
              </a:ext>
            </a:extLst>
          </a:blip>
          <a:srcRect l="1495" r="10095"/>
          <a:stretch/>
        </p:blipFill>
        <p:spPr>
          <a:xfrm>
            <a:off x="7519854" y="4331887"/>
            <a:ext cx="4100202" cy="1994540"/>
          </a:xfrm>
          <a:prstGeom prst="rect">
            <a:avLst/>
          </a:prstGeom>
        </p:spPr>
      </p:pic>
      <p:cxnSp>
        <p:nvCxnSpPr>
          <p:cNvPr id="33" name="直接箭头连接符 32">
            <a:extLst>
              <a:ext uri="{FF2B5EF4-FFF2-40B4-BE49-F238E27FC236}">
                <a16:creationId xmlns:a16="http://schemas.microsoft.com/office/drawing/2014/main" id="{3BF4302F-E04D-4FF3-858A-26E143963090}"/>
              </a:ext>
            </a:extLst>
          </p:cNvPr>
          <p:cNvCxnSpPr/>
          <p:nvPr/>
        </p:nvCxnSpPr>
        <p:spPr>
          <a:xfrm>
            <a:off x="6309360" y="2774528"/>
            <a:ext cx="101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BDEF6E-F71B-4E3F-A70F-77C4B0EC9BEB}"/>
              </a:ext>
            </a:extLst>
          </p:cNvPr>
          <p:cNvCxnSpPr/>
          <p:nvPr/>
        </p:nvCxnSpPr>
        <p:spPr>
          <a:xfrm>
            <a:off x="6309360" y="5329156"/>
            <a:ext cx="101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958A410F-BF26-4511-A5C4-47B462754BFA}"/>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4" name="TextBox 7">
            <a:extLst>
              <a:ext uri="{FF2B5EF4-FFF2-40B4-BE49-F238E27FC236}">
                <a16:creationId xmlns:a16="http://schemas.microsoft.com/office/drawing/2014/main" id="{7A1C35A0-0904-4A0F-9883-3A37BF703C98}"/>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46" name="直接连接符 45">
            <a:extLst>
              <a:ext uri="{FF2B5EF4-FFF2-40B4-BE49-F238E27FC236}">
                <a16:creationId xmlns:a16="http://schemas.microsoft.com/office/drawing/2014/main" id="{3AA4DAEB-7E5E-4858-81EB-F19246092316}"/>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5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par>
                                <p:cTn id="33" presetID="22" presetClass="entr" presetSubtype="8"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2092949"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8" name="组合 37">
            <a:extLst>
              <a:ext uri="{FF2B5EF4-FFF2-40B4-BE49-F238E27FC236}">
                <a16:creationId xmlns:a16="http://schemas.microsoft.com/office/drawing/2014/main" id="{196816BC-C336-4540-AAE3-5F7A08448925}"/>
              </a:ext>
            </a:extLst>
          </p:cNvPr>
          <p:cNvGrpSpPr/>
          <p:nvPr/>
        </p:nvGrpSpPr>
        <p:grpSpPr>
          <a:xfrm>
            <a:off x="2655873" y="1155912"/>
            <a:ext cx="3836367" cy="369341"/>
            <a:chOff x="1266838" y="2262885"/>
            <a:chExt cx="877164"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306744"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准确率</a:t>
              </a:r>
              <a:endParaRPr lang="zh-CN" altLang="en-US" dirty="0">
                <a:solidFill>
                  <a:schemeClr val="bg1"/>
                </a:solidFill>
              </a:endParaRPr>
            </a:p>
          </p:txBody>
        </p:sp>
      </p:grpSp>
      <p:pic>
        <p:nvPicPr>
          <p:cNvPr id="29" name="图片 28">
            <a:extLst>
              <a:ext uri="{FF2B5EF4-FFF2-40B4-BE49-F238E27FC236}">
                <a16:creationId xmlns:a16="http://schemas.microsoft.com/office/drawing/2014/main" id="{D6D6A687-34EA-4795-AD39-E0E0E98E6A29}"/>
              </a:ext>
            </a:extLst>
          </p:cNvPr>
          <p:cNvPicPr/>
          <p:nvPr/>
        </p:nvPicPr>
        <p:blipFill rotWithShape="1">
          <a:blip r:embed="rId4">
            <a:extLst>
              <a:ext uri="{28A0092B-C50C-407E-A947-70E740481C1C}">
                <a14:useLocalDpi xmlns:a14="http://schemas.microsoft.com/office/drawing/2010/main" val="0"/>
              </a:ext>
            </a:extLst>
          </a:blip>
          <a:srcRect t="592" b="592"/>
          <a:stretch/>
        </p:blipFill>
        <p:spPr>
          <a:xfrm>
            <a:off x="681558" y="1856819"/>
            <a:ext cx="5590043" cy="1994539"/>
          </a:xfrm>
          <a:prstGeom prst="rect">
            <a:avLst/>
          </a:prstGeom>
        </p:spPr>
      </p:pic>
      <p:pic>
        <p:nvPicPr>
          <p:cNvPr id="32" name="图片 31">
            <a:extLst>
              <a:ext uri="{FF2B5EF4-FFF2-40B4-BE49-F238E27FC236}">
                <a16:creationId xmlns:a16="http://schemas.microsoft.com/office/drawing/2014/main" id="{D7D262B2-9902-45D9-AADC-58F8E5D8B65B}"/>
              </a:ext>
            </a:extLst>
          </p:cNvPr>
          <p:cNvPicPr/>
          <p:nvPr/>
        </p:nvPicPr>
        <p:blipFill rotWithShape="1">
          <a:blip r:embed="rId5">
            <a:extLst>
              <a:ext uri="{28A0092B-C50C-407E-A947-70E740481C1C}">
                <a14:useLocalDpi xmlns:a14="http://schemas.microsoft.com/office/drawing/2010/main" val="0"/>
              </a:ext>
            </a:extLst>
          </a:blip>
          <a:srcRect t="3007" b="3007"/>
          <a:stretch/>
        </p:blipFill>
        <p:spPr>
          <a:xfrm>
            <a:off x="7613501" y="1856819"/>
            <a:ext cx="4100202" cy="1994540"/>
          </a:xfrm>
          <a:prstGeom prst="rect">
            <a:avLst/>
          </a:prstGeom>
        </p:spPr>
      </p:pic>
      <p:grpSp>
        <p:nvGrpSpPr>
          <p:cNvPr id="37" name="组合 36">
            <a:extLst>
              <a:ext uri="{FF2B5EF4-FFF2-40B4-BE49-F238E27FC236}">
                <a16:creationId xmlns:a16="http://schemas.microsoft.com/office/drawing/2014/main" id="{49D19A2C-86A3-4520-BC46-E322A789F1B4}"/>
              </a:ext>
            </a:extLst>
          </p:cNvPr>
          <p:cNvGrpSpPr/>
          <p:nvPr/>
        </p:nvGrpSpPr>
        <p:grpSpPr>
          <a:xfrm>
            <a:off x="2495918" y="4396299"/>
            <a:ext cx="7549798" cy="1305780"/>
            <a:chOff x="2089873" y="4467819"/>
            <a:chExt cx="7549798" cy="1305780"/>
          </a:xfrm>
        </p:grpSpPr>
        <p:sp>
          <p:nvSpPr>
            <p:cNvPr id="47" name="矩形 46">
              <a:extLst>
                <a:ext uri="{FF2B5EF4-FFF2-40B4-BE49-F238E27FC236}">
                  <a16:creationId xmlns:a16="http://schemas.microsoft.com/office/drawing/2014/main" id="{9A0E5C23-5F59-4429-9D8D-B39F838A3D1A}"/>
                </a:ext>
              </a:extLst>
            </p:cNvPr>
            <p:cNvSpPr/>
            <p:nvPr/>
          </p:nvSpPr>
          <p:spPr>
            <a:xfrm>
              <a:off x="2089873" y="4467819"/>
              <a:ext cx="7549798" cy="1305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48" name="文本框 47">
              <a:extLst>
                <a:ext uri="{FF2B5EF4-FFF2-40B4-BE49-F238E27FC236}">
                  <a16:creationId xmlns:a16="http://schemas.microsoft.com/office/drawing/2014/main" id="{A8AFC63A-3942-4E5B-894F-D2A3513883D6}"/>
                </a:ext>
              </a:extLst>
            </p:cNvPr>
            <p:cNvSpPr txBox="1"/>
            <p:nvPr/>
          </p:nvSpPr>
          <p:spPr>
            <a:xfrm>
              <a:off x="2368462" y="4659044"/>
              <a:ext cx="6992620" cy="923330"/>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最终准确率↑</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证明了</a:t>
              </a:r>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BIC</a:t>
              </a:r>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方法的有效性</a:t>
              </a:r>
              <a:r>
                <a:rPr lang="zh-CN" altLang="en-US" kern="100" dirty="0">
                  <a:solidFill>
                    <a:schemeClr val="bg1"/>
                  </a:solidFill>
                  <a:ea typeface="宋体" panose="02010600030101010101" pitchFamily="2" charset="-122"/>
                  <a:cs typeface="宋体" panose="02010600030101010101" pitchFamily="2" charset="-122"/>
                  <a:sym typeface="Wingdings" panose="05000000000000000000" pitchFamily="2" charset="2"/>
                </a:rPr>
                <a:t>（在评估阶段通过验证集数据进行调整）</a:t>
              </a:r>
              <a:endPar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endParaRPr>
            </a:p>
            <a:p>
              <a:r>
                <a:rPr lang="zh-CN" altLang="en-US"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目的：校正模型在新旧类别上的输出偏差，以提高整体准确性</a:t>
              </a:r>
              <a:endParaRPr lang="zh-CN" altLang="en-US" sz="1800" kern="100" dirty="0">
                <a:solidFill>
                  <a:schemeClr val="bg1"/>
                </a:solidFill>
                <a:effectLst/>
                <a:ea typeface="宋体" panose="02010600030101010101" pitchFamily="2" charset="-122"/>
                <a:cs typeface="宋体" panose="02010600030101010101" pitchFamily="2" charset="-122"/>
              </a:endParaRPr>
            </a:p>
          </p:txBody>
        </p:sp>
      </p:grpSp>
      <p:cxnSp>
        <p:nvCxnSpPr>
          <p:cNvPr id="49" name="直接箭头连接符 48">
            <a:extLst>
              <a:ext uri="{FF2B5EF4-FFF2-40B4-BE49-F238E27FC236}">
                <a16:creationId xmlns:a16="http://schemas.microsoft.com/office/drawing/2014/main" id="{BC0655F2-919A-4276-AB6A-C6C607CF6214}"/>
              </a:ext>
            </a:extLst>
          </p:cNvPr>
          <p:cNvCxnSpPr/>
          <p:nvPr/>
        </p:nvCxnSpPr>
        <p:spPr>
          <a:xfrm>
            <a:off x="6309360" y="2774528"/>
            <a:ext cx="101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6A067287-0344-429C-9E7A-2B74B270F4EB}"/>
              </a:ext>
            </a:extLst>
          </p:cNvPr>
          <p:cNvSpPr txBox="1"/>
          <p:nvPr/>
        </p:nvSpPr>
        <p:spPr>
          <a:xfrm>
            <a:off x="822580" y="6016186"/>
            <a:ext cx="11245386" cy="461665"/>
          </a:xfrm>
          <a:prstGeom prst="rect">
            <a:avLst/>
          </a:prstGeom>
          <a:noFill/>
        </p:spPr>
        <p:txBody>
          <a:bodyPr wrap="none" rtlCol="0">
            <a:spAutoFit/>
          </a:bodyPr>
          <a:lstStyle/>
          <a:p>
            <a:r>
              <a:rPr lang="en-US" altLang="zh-CN" sz="2400" b="1" dirty="0">
                <a:solidFill>
                  <a:srgbClr val="C00000"/>
                </a:solidFill>
                <a:ea typeface="宋体" panose="02010600030101010101" pitchFamily="2" charset="-122"/>
                <a:cs typeface="宋体" panose="02010600030101010101" pitchFamily="2" charset="-122"/>
              </a:rPr>
              <a:t>Q</a:t>
            </a:r>
            <a:r>
              <a:rPr lang="zh-CN" altLang="en-US" sz="2400" b="1" dirty="0">
                <a:solidFill>
                  <a:srgbClr val="C00000"/>
                </a:solidFill>
                <a:ea typeface="宋体" panose="02010600030101010101" pitchFamily="2" charset="-122"/>
                <a:cs typeface="宋体" panose="02010600030101010101" pitchFamily="2" charset="-122"/>
              </a:rPr>
              <a:t>：为何</a:t>
            </a:r>
            <a:r>
              <a:rPr lang="zh-CN" altLang="zh-CN" sz="2400" b="1" dirty="0">
                <a:solidFill>
                  <a:srgbClr val="C00000"/>
                </a:solidFill>
                <a:effectLst/>
                <a:ea typeface="宋体" panose="02010600030101010101" pitchFamily="2" charset="-122"/>
                <a:cs typeface="宋体" panose="02010600030101010101" pitchFamily="2" charset="-122"/>
              </a:rPr>
              <a:t>即使是经过了偏差校正层，最终得到的</a:t>
            </a:r>
            <a:r>
              <a:rPr lang="zh-CN" altLang="en-US" sz="2400" b="1" dirty="0">
                <a:solidFill>
                  <a:srgbClr val="C00000"/>
                </a:solidFill>
                <a:ea typeface="宋体" panose="02010600030101010101" pitchFamily="2" charset="-122"/>
                <a:cs typeface="宋体" panose="02010600030101010101" pitchFamily="2" charset="-122"/>
              </a:rPr>
              <a:t>准确率</a:t>
            </a:r>
            <a:r>
              <a:rPr lang="zh-CN" altLang="zh-CN" sz="2400" b="1" dirty="0">
                <a:solidFill>
                  <a:srgbClr val="C00000"/>
                </a:solidFill>
                <a:effectLst/>
                <a:ea typeface="宋体" panose="02010600030101010101" pitchFamily="2" charset="-122"/>
                <a:cs typeface="宋体" panose="02010600030101010101" pitchFamily="2" charset="-122"/>
              </a:rPr>
              <a:t>随着类别的增长</a:t>
            </a:r>
            <a:r>
              <a:rPr lang="zh-CN" altLang="en-US" sz="2400" b="1" dirty="0">
                <a:solidFill>
                  <a:srgbClr val="C00000"/>
                </a:solidFill>
                <a:effectLst/>
                <a:ea typeface="宋体" panose="02010600030101010101" pitchFamily="2" charset="-122"/>
                <a:cs typeface="宋体" panose="02010600030101010101" pitchFamily="2" charset="-122"/>
              </a:rPr>
              <a:t>仍</a:t>
            </a:r>
            <a:r>
              <a:rPr lang="zh-CN" altLang="zh-CN" sz="2400" b="1" dirty="0">
                <a:solidFill>
                  <a:srgbClr val="C00000"/>
                </a:solidFill>
                <a:effectLst/>
                <a:ea typeface="宋体" panose="02010600030101010101" pitchFamily="2" charset="-122"/>
                <a:cs typeface="宋体" panose="02010600030101010101" pitchFamily="2" charset="-122"/>
              </a:rPr>
              <a:t>在下降</a:t>
            </a:r>
            <a:r>
              <a:rPr lang="zh-CN" altLang="en-US" sz="2400" b="1" dirty="0">
                <a:solidFill>
                  <a:srgbClr val="C00000"/>
                </a:solidFill>
                <a:effectLst/>
                <a:ea typeface="宋体" panose="02010600030101010101" pitchFamily="2" charset="-122"/>
                <a:cs typeface="宋体" panose="02010600030101010101" pitchFamily="2" charset="-122"/>
              </a:rPr>
              <a:t>？</a:t>
            </a:r>
            <a:endParaRPr lang="zh-CN" altLang="en-US" sz="2400" b="1" dirty="0">
              <a:solidFill>
                <a:srgbClr val="C00000"/>
              </a:solidFill>
            </a:endParaRPr>
          </a:p>
        </p:txBody>
      </p:sp>
      <p:sp>
        <p:nvSpPr>
          <p:cNvPr id="50" name="TextBox 7">
            <a:extLst>
              <a:ext uri="{FF2B5EF4-FFF2-40B4-BE49-F238E27FC236}">
                <a16:creationId xmlns:a16="http://schemas.microsoft.com/office/drawing/2014/main" id="{E730175C-66C3-4A0B-A73D-CC2DA597D3AA}"/>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51" name="TextBox 7">
            <a:extLst>
              <a:ext uri="{FF2B5EF4-FFF2-40B4-BE49-F238E27FC236}">
                <a16:creationId xmlns:a16="http://schemas.microsoft.com/office/drawing/2014/main" id="{F23AF6CC-6BE5-4C13-B64C-42733DCE44A8}"/>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52" name="直接连接符 51">
            <a:extLst>
              <a:ext uri="{FF2B5EF4-FFF2-40B4-BE49-F238E27FC236}">
                <a16:creationId xmlns:a16="http://schemas.microsoft.com/office/drawing/2014/main" id="{810CD111-2A4E-4C15-A45A-493A9A2162B4}"/>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0-#ppt_w/2"/>
                                          </p:val>
                                        </p:tav>
                                        <p:tav tm="100000">
                                          <p:val>
                                            <p:strVal val="#ppt_x"/>
                                          </p:val>
                                        </p:tav>
                                      </p:tavLst>
                                    </p:anim>
                                    <p:anim calcmode="lin" valueType="num">
                                      <p:cBhvr additive="base">
                                        <p:cTn id="21" dur="500" fill="hold"/>
                                        <p:tgtEl>
                                          <p:spTgt spid="29"/>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left)">
                                      <p:cBhvr>
                                        <p:cTn id="24" dur="500"/>
                                        <p:tgtEl>
                                          <p:spTgt spid="49"/>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par>
                          <p:cTn id="29" fill="hold">
                            <p:stCondLst>
                              <p:cond delay="2000"/>
                            </p:stCondLst>
                            <p:childTnLst>
                              <p:par>
                                <p:cTn id="30" presetID="2" presetClass="entr" presetSubtype="4"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ppt_x"/>
                                          </p:val>
                                        </p:tav>
                                        <p:tav tm="100000">
                                          <p:val>
                                            <p:strVal val="#ppt_x"/>
                                          </p:val>
                                        </p:tav>
                                      </p:tavLst>
                                    </p:anim>
                                    <p:anim calcmode="lin" valueType="num">
                                      <p:cBhvr additive="base">
                                        <p:cTn id="3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2058337"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8" name="组合 37">
            <a:extLst>
              <a:ext uri="{FF2B5EF4-FFF2-40B4-BE49-F238E27FC236}">
                <a16:creationId xmlns:a16="http://schemas.microsoft.com/office/drawing/2014/main" id="{196816BC-C336-4540-AAE3-5F7A08448925}"/>
              </a:ext>
            </a:extLst>
          </p:cNvPr>
          <p:cNvGrpSpPr/>
          <p:nvPr/>
        </p:nvGrpSpPr>
        <p:grpSpPr>
          <a:xfrm>
            <a:off x="2655873" y="1155912"/>
            <a:ext cx="3836367" cy="369341"/>
            <a:chOff x="1266838" y="2262885"/>
            <a:chExt cx="877164"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147780" cy="369332"/>
            </a:xfrm>
            <a:prstGeom prst="rect">
              <a:avLst/>
            </a:prstGeom>
            <a:noFill/>
          </p:spPr>
          <p:txBody>
            <a:bodyPr wrap="non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原因</a:t>
              </a:r>
              <a:endParaRPr lang="zh-CN" altLang="en-US" dirty="0">
                <a:solidFill>
                  <a:schemeClr val="bg1"/>
                </a:solidFill>
              </a:endParaRPr>
            </a:p>
          </p:txBody>
        </p:sp>
      </p:grpSp>
      <p:cxnSp>
        <p:nvCxnSpPr>
          <p:cNvPr id="30" name="直接连接符 29">
            <a:extLst>
              <a:ext uri="{FF2B5EF4-FFF2-40B4-BE49-F238E27FC236}">
                <a16:creationId xmlns:a16="http://schemas.microsoft.com/office/drawing/2014/main" id="{F0CA42DA-F6AC-420E-94AF-068AF7A131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D85A8166-8E29-4ABB-80CF-0E3DE70AAB31}"/>
              </a:ext>
            </a:extLst>
          </p:cNvPr>
          <p:cNvGrpSpPr/>
          <p:nvPr/>
        </p:nvGrpSpPr>
        <p:grpSpPr>
          <a:xfrm rot="5400000">
            <a:off x="1169962" y="1592693"/>
            <a:ext cx="2430942" cy="4770866"/>
            <a:chOff x="5287963" y="2346952"/>
            <a:chExt cx="1611313" cy="3162300"/>
          </a:xfrm>
        </p:grpSpPr>
        <p:grpSp>
          <p:nvGrpSpPr>
            <p:cNvPr id="34" name="组合 33">
              <a:extLst>
                <a:ext uri="{FF2B5EF4-FFF2-40B4-BE49-F238E27FC236}">
                  <a16:creationId xmlns:a16="http://schemas.microsoft.com/office/drawing/2014/main" id="{8E223743-0678-4B92-A043-F38341871624}"/>
                </a:ext>
              </a:extLst>
            </p:cNvPr>
            <p:cNvGrpSpPr/>
            <p:nvPr/>
          </p:nvGrpSpPr>
          <p:grpSpPr>
            <a:xfrm>
              <a:off x="5287963" y="2346952"/>
              <a:ext cx="1611313" cy="1192212"/>
              <a:chOff x="5287963" y="1844676"/>
              <a:chExt cx="1611313" cy="1192212"/>
            </a:xfrm>
          </p:grpSpPr>
          <p:sp>
            <p:nvSpPr>
              <p:cNvPr id="59" name="Line 9">
                <a:extLst>
                  <a:ext uri="{FF2B5EF4-FFF2-40B4-BE49-F238E27FC236}">
                    <a16:creationId xmlns:a16="http://schemas.microsoft.com/office/drawing/2014/main" id="{ACB4C835-23F4-469A-A0D4-AAA35465D00B}"/>
                  </a:ext>
                </a:extLst>
              </p:cNvPr>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0" name="Line 10">
                <a:extLst>
                  <a:ext uri="{FF2B5EF4-FFF2-40B4-BE49-F238E27FC236}">
                    <a16:creationId xmlns:a16="http://schemas.microsoft.com/office/drawing/2014/main" id="{C9A7EE1A-6514-4551-B430-286ED584CD78}"/>
                  </a:ext>
                </a:extLst>
              </p:cNvPr>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1" name="Line 11">
                <a:extLst>
                  <a:ext uri="{FF2B5EF4-FFF2-40B4-BE49-F238E27FC236}">
                    <a16:creationId xmlns:a16="http://schemas.microsoft.com/office/drawing/2014/main" id="{D42FFBF1-784D-4ABF-826E-363085C9098B}"/>
                  </a:ext>
                </a:extLst>
              </p:cNvPr>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2" name="Line 12">
                <a:extLst>
                  <a:ext uri="{FF2B5EF4-FFF2-40B4-BE49-F238E27FC236}">
                    <a16:creationId xmlns:a16="http://schemas.microsoft.com/office/drawing/2014/main" id="{5B9FE81A-C9AB-4895-BCB3-0DDC28237D9F}"/>
                  </a:ext>
                </a:extLst>
              </p:cNvPr>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3" name="Line 13">
                <a:extLst>
                  <a:ext uri="{FF2B5EF4-FFF2-40B4-BE49-F238E27FC236}">
                    <a16:creationId xmlns:a16="http://schemas.microsoft.com/office/drawing/2014/main" id="{944BB3CE-8CE4-4551-9613-FAF507550306}"/>
                  </a:ext>
                </a:extLst>
              </p:cNvPr>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4" name="Line 14">
                <a:extLst>
                  <a:ext uri="{FF2B5EF4-FFF2-40B4-BE49-F238E27FC236}">
                    <a16:creationId xmlns:a16="http://schemas.microsoft.com/office/drawing/2014/main" id="{8789F136-71A3-42BC-9A8A-16BB81131CB0}"/>
                  </a:ext>
                </a:extLst>
              </p:cNvPr>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5" name="Line 15">
                <a:extLst>
                  <a:ext uri="{FF2B5EF4-FFF2-40B4-BE49-F238E27FC236}">
                    <a16:creationId xmlns:a16="http://schemas.microsoft.com/office/drawing/2014/main" id="{6F491D23-C3C7-4536-8DEA-5E9B01DE459B}"/>
                  </a:ext>
                </a:extLst>
              </p:cNvPr>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6" name="Line 16">
                <a:extLst>
                  <a:ext uri="{FF2B5EF4-FFF2-40B4-BE49-F238E27FC236}">
                    <a16:creationId xmlns:a16="http://schemas.microsoft.com/office/drawing/2014/main" id="{7836B695-D65E-47CC-BEDC-58053D2911F9}"/>
                  </a:ext>
                </a:extLst>
              </p:cNvPr>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7" name="Line 17">
                <a:extLst>
                  <a:ext uri="{FF2B5EF4-FFF2-40B4-BE49-F238E27FC236}">
                    <a16:creationId xmlns:a16="http://schemas.microsoft.com/office/drawing/2014/main" id="{D024B739-C6B0-4702-A5ED-C63B2E49330B}"/>
                  </a:ext>
                </a:extLst>
              </p:cNvPr>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36" name="组合 35">
              <a:extLst>
                <a:ext uri="{FF2B5EF4-FFF2-40B4-BE49-F238E27FC236}">
                  <a16:creationId xmlns:a16="http://schemas.microsoft.com/office/drawing/2014/main" id="{7D426D40-05A0-4A74-AFB5-895C7C10402C}"/>
                </a:ext>
              </a:extLst>
            </p:cNvPr>
            <p:cNvGrpSpPr/>
            <p:nvPr/>
          </p:nvGrpSpPr>
          <p:grpSpPr>
            <a:xfrm>
              <a:off x="5686425" y="2720014"/>
              <a:ext cx="809625" cy="1139825"/>
              <a:chOff x="5686425" y="2217738"/>
              <a:chExt cx="809625" cy="1139825"/>
            </a:xfrm>
          </p:grpSpPr>
          <p:sp>
            <p:nvSpPr>
              <p:cNvPr id="52" name="Freeform 5">
                <a:extLst>
                  <a:ext uri="{FF2B5EF4-FFF2-40B4-BE49-F238E27FC236}">
                    <a16:creationId xmlns:a16="http://schemas.microsoft.com/office/drawing/2014/main" id="{926FAE16-B6A8-44F7-9916-CFBCF19D1B0A}"/>
                  </a:ext>
                </a:extLst>
              </p:cNvPr>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Freeform 6">
                <a:extLst>
                  <a:ext uri="{FF2B5EF4-FFF2-40B4-BE49-F238E27FC236}">
                    <a16:creationId xmlns:a16="http://schemas.microsoft.com/office/drawing/2014/main" id="{FB0C0CD2-3D55-4AD5-AD1F-9551ADFF8B4F}"/>
                  </a:ext>
                </a:extLst>
              </p:cNvPr>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54" name="Freeform 7">
                <a:extLst>
                  <a:ext uri="{FF2B5EF4-FFF2-40B4-BE49-F238E27FC236}">
                    <a16:creationId xmlns:a16="http://schemas.microsoft.com/office/drawing/2014/main" id="{3CB4C983-B3E0-49B3-873C-983BDCA2F9F0}"/>
                  </a:ext>
                </a:extLst>
              </p:cNvPr>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55" name="Freeform 8">
                <a:extLst>
                  <a:ext uri="{FF2B5EF4-FFF2-40B4-BE49-F238E27FC236}">
                    <a16:creationId xmlns:a16="http://schemas.microsoft.com/office/drawing/2014/main" id="{5E9BA2A8-B3BE-48D1-A532-87AA89D7E0D9}"/>
                  </a:ext>
                </a:extLst>
              </p:cNvPr>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56" name="Freeform 18">
                <a:extLst>
                  <a:ext uri="{FF2B5EF4-FFF2-40B4-BE49-F238E27FC236}">
                    <a16:creationId xmlns:a16="http://schemas.microsoft.com/office/drawing/2014/main" id="{1E4775A2-954A-451F-A13B-89B3BA7042CB}"/>
                  </a:ext>
                </a:extLst>
              </p:cNvPr>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Line 19">
                <a:extLst>
                  <a:ext uri="{FF2B5EF4-FFF2-40B4-BE49-F238E27FC236}">
                    <a16:creationId xmlns:a16="http://schemas.microsoft.com/office/drawing/2014/main" id="{FC963364-721E-4428-AAB2-D1EE167CA4D7}"/>
                  </a:ext>
                </a:extLst>
              </p:cNvPr>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Line 20">
                <a:extLst>
                  <a:ext uri="{FF2B5EF4-FFF2-40B4-BE49-F238E27FC236}">
                    <a16:creationId xmlns:a16="http://schemas.microsoft.com/office/drawing/2014/main" id="{40F49A31-8B1D-48D5-87C5-49F97877A950}"/>
                  </a:ext>
                </a:extLst>
              </p:cNvPr>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41" name="组合 40">
              <a:extLst>
                <a:ext uri="{FF2B5EF4-FFF2-40B4-BE49-F238E27FC236}">
                  <a16:creationId xmlns:a16="http://schemas.microsoft.com/office/drawing/2014/main" id="{50D8365A-F613-4994-ADE8-CF80350AA305}"/>
                </a:ext>
              </a:extLst>
            </p:cNvPr>
            <p:cNvGrpSpPr/>
            <p:nvPr/>
          </p:nvGrpSpPr>
          <p:grpSpPr>
            <a:xfrm>
              <a:off x="5664200" y="3937627"/>
              <a:ext cx="1074738" cy="1571625"/>
              <a:chOff x="5664200" y="3435351"/>
              <a:chExt cx="1074738" cy="1571625"/>
            </a:xfrm>
          </p:grpSpPr>
          <p:sp>
            <p:nvSpPr>
              <p:cNvPr id="43" name="Line 21">
                <a:extLst>
                  <a:ext uri="{FF2B5EF4-FFF2-40B4-BE49-F238E27FC236}">
                    <a16:creationId xmlns:a16="http://schemas.microsoft.com/office/drawing/2014/main" id="{CA11484D-EF58-4FE4-A5BC-D1941D8136FE}"/>
                  </a:ext>
                </a:extLst>
              </p:cNvPr>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Freeform 22">
                <a:extLst>
                  <a:ext uri="{FF2B5EF4-FFF2-40B4-BE49-F238E27FC236}">
                    <a16:creationId xmlns:a16="http://schemas.microsoft.com/office/drawing/2014/main" id="{15AD9944-079F-4B1A-805B-F3A1468C0B87}"/>
                  </a:ext>
                </a:extLst>
              </p:cNvPr>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6" name="Freeform 23">
                <a:extLst>
                  <a:ext uri="{FF2B5EF4-FFF2-40B4-BE49-F238E27FC236}">
                    <a16:creationId xmlns:a16="http://schemas.microsoft.com/office/drawing/2014/main" id="{1CF52E60-8618-41EC-ACF0-941593F1DE18}"/>
                  </a:ext>
                </a:extLst>
              </p:cNvPr>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24">
                <a:extLst>
                  <a:ext uri="{FF2B5EF4-FFF2-40B4-BE49-F238E27FC236}">
                    <a16:creationId xmlns:a16="http://schemas.microsoft.com/office/drawing/2014/main" id="{474F5BD6-28DF-45DE-9280-AEBD541F4EA2}"/>
                  </a:ext>
                </a:extLst>
              </p:cNvPr>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1" name="Freeform 25">
                <a:extLst>
                  <a:ext uri="{FF2B5EF4-FFF2-40B4-BE49-F238E27FC236}">
                    <a16:creationId xmlns:a16="http://schemas.microsoft.com/office/drawing/2014/main" id="{FDB9F370-85A9-45A0-969C-CEE5EFD8ABED}"/>
                  </a:ext>
                </a:extLst>
              </p:cNvPr>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68" name="组合 67">
            <a:extLst>
              <a:ext uri="{FF2B5EF4-FFF2-40B4-BE49-F238E27FC236}">
                <a16:creationId xmlns:a16="http://schemas.microsoft.com/office/drawing/2014/main" id="{074C7116-9A8D-435B-BCAE-6803D4D21189}"/>
              </a:ext>
            </a:extLst>
          </p:cNvPr>
          <p:cNvGrpSpPr/>
          <p:nvPr/>
        </p:nvGrpSpPr>
        <p:grpSpPr>
          <a:xfrm>
            <a:off x="5331299" y="2173418"/>
            <a:ext cx="6192771" cy="1156855"/>
            <a:chOff x="4910249" y="2291348"/>
            <a:chExt cx="3612014" cy="867640"/>
          </a:xfrm>
        </p:grpSpPr>
        <p:sp>
          <p:nvSpPr>
            <p:cNvPr id="69" name="学论网-专注原创-www.xuelun.me">
              <a:extLst>
                <a:ext uri="{FF2B5EF4-FFF2-40B4-BE49-F238E27FC236}">
                  <a16:creationId xmlns:a16="http://schemas.microsoft.com/office/drawing/2014/main" id="{3E4632D6-7A46-4C3E-9546-E2F529B2A3C1}"/>
                </a:ext>
              </a:extLst>
            </p:cNvPr>
            <p:cNvSpPr/>
            <p:nvPr/>
          </p:nvSpPr>
          <p:spPr>
            <a:xfrm>
              <a:off x="5296526" y="2291348"/>
              <a:ext cx="3225737" cy="867640"/>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学习率逐步下降</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：训练过程中，学习率逐步下降，这虽然可以有效的令模型在后期稳定收敛，但当类别增多的时候，模型的泛化能力会受到影响。</a:t>
              </a:r>
            </a:p>
          </p:txBody>
        </p:sp>
        <p:sp>
          <p:nvSpPr>
            <p:cNvPr id="70" name="学论网-专注原创-www.xuelun.me">
              <a:extLst>
                <a:ext uri="{FF2B5EF4-FFF2-40B4-BE49-F238E27FC236}">
                  <a16:creationId xmlns:a16="http://schemas.microsoft.com/office/drawing/2014/main" id="{FC1BF6A5-E706-49A2-BBC5-951253212185}"/>
                </a:ext>
              </a:extLst>
            </p:cNvPr>
            <p:cNvSpPr/>
            <p:nvPr/>
          </p:nvSpPr>
          <p:spPr>
            <a:xfrm>
              <a:off x="4910249" y="2570667"/>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71" name="组合 70">
            <a:extLst>
              <a:ext uri="{FF2B5EF4-FFF2-40B4-BE49-F238E27FC236}">
                <a16:creationId xmlns:a16="http://schemas.microsoft.com/office/drawing/2014/main" id="{D0B248C2-C869-4B84-8315-605E8D14A794}"/>
              </a:ext>
            </a:extLst>
          </p:cNvPr>
          <p:cNvGrpSpPr/>
          <p:nvPr/>
        </p:nvGrpSpPr>
        <p:grpSpPr>
          <a:xfrm>
            <a:off x="5331299" y="3396034"/>
            <a:ext cx="6472461" cy="1156856"/>
            <a:chOff x="4910249" y="3076574"/>
            <a:chExt cx="4266704" cy="867641"/>
          </a:xfrm>
        </p:grpSpPr>
        <p:sp>
          <p:nvSpPr>
            <p:cNvPr id="72" name="学论网-专注原创-www.xuelun.me">
              <a:extLst>
                <a:ext uri="{FF2B5EF4-FFF2-40B4-BE49-F238E27FC236}">
                  <a16:creationId xmlns:a16="http://schemas.microsoft.com/office/drawing/2014/main" id="{530D04D1-A3F7-47C5-A982-80E69CF6BA8B}"/>
                </a:ext>
              </a:extLst>
            </p:cNvPr>
            <p:cNvSpPr txBox="1"/>
            <p:nvPr/>
          </p:nvSpPr>
          <p:spPr>
            <a:xfrm>
              <a:off x="5346846" y="3076574"/>
              <a:ext cx="3830107" cy="867641"/>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数据集复杂性增加</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：随着类别增加，数据集的复杂性也在增加，使得模型需要学习更多类别的特征，这使训练的难度增加，导致了准确率的下降。</a:t>
              </a:r>
            </a:p>
          </p:txBody>
        </p:sp>
        <p:sp>
          <p:nvSpPr>
            <p:cNvPr id="73" name="学论网-专注原创-www.xuelun.me">
              <a:extLst>
                <a:ext uri="{FF2B5EF4-FFF2-40B4-BE49-F238E27FC236}">
                  <a16:creationId xmlns:a16="http://schemas.microsoft.com/office/drawing/2014/main" id="{4FC6CF3D-EFCA-4768-8532-3A9308CB8A9A}"/>
                </a:ext>
              </a:extLst>
            </p:cNvPr>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74" name="组合 73">
            <a:extLst>
              <a:ext uri="{FF2B5EF4-FFF2-40B4-BE49-F238E27FC236}">
                <a16:creationId xmlns:a16="http://schemas.microsoft.com/office/drawing/2014/main" id="{14BB3E81-B43B-4D10-AC46-4FD078AE7795}"/>
              </a:ext>
            </a:extLst>
          </p:cNvPr>
          <p:cNvGrpSpPr/>
          <p:nvPr/>
        </p:nvGrpSpPr>
        <p:grpSpPr>
          <a:xfrm>
            <a:off x="5331300" y="4732700"/>
            <a:ext cx="6472464" cy="1203022"/>
            <a:chOff x="4910249" y="3920986"/>
            <a:chExt cx="4266706" cy="902266"/>
          </a:xfrm>
        </p:grpSpPr>
        <p:sp>
          <p:nvSpPr>
            <p:cNvPr id="75" name="学论网-专注原创-www.xuelun.me">
              <a:extLst>
                <a:ext uri="{FF2B5EF4-FFF2-40B4-BE49-F238E27FC236}">
                  <a16:creationId xmlns:a16="http://schemas.microsoft.com/office/drawing/2014/main" id="{C4914FAC-5091-455A-9DB8-F5A8F502FA34}"/>
                </a:ext>
              </a:extLst>
            </p:cNvPr>
            <p:cNvSpPr txBox="1"/>
            <p:nvPr/>
          </p:nvSpPr>
          <p:spPr>
            <a:xfrm>
              <a:off x="5346848" y="3920986"/>
              <a:ext cx="3830107" cy="902266"/>
            </a:xfrm>
            <a:prstGeom prst="rect">
              <a:avLst/>
            </a:prstGeom>
            <a:noFill/>
          </p:spPr>
          <p:txBody>
            <a:bodyPr wrap="square" rtlCol="0">
              <a:spAutoFit/>
            </a:bodyPr>
            <a:lstStyle/>
            <a:p>
              <a:pP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不适用于更大程度的偏差</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BIC</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方法通过偏差校正层能够在一定程度上缓解新旧类别间的偏差问题，但当类别数增加到一定程度时偏差校正的效果会减弱，导致了准确率下降。</a:t>
              </a:r>
            </a:p>
          </p:txBody>
        </p:sp>
        <p:sp>
          <p:nvSpPr>
            <p:cNvPr id="76" name="学论网-专注原创-www.xuelun.me">
              <a:extLst>
                <a:ext uri="{FF2B5EF4-FFF2-40B4-BE49-F238E27FC236}">
                  <a16:creationId xmlns:a16="http://schemas.microsoft.com/office/drawing/2014/main" id="{5BDB078B-39EE-488A-87F7-3675FB5AE65A}"/>
                </a:ext>
              </a:extLst>
            </p:cNvPr>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80" name="TextBox 7">
            <a:extLst>
              <a:ext uri="{FF2B5EF4-FFF2-40B4-BE49-F238E27FC236}">
                <a16:creationId xmlns:a16="http://schemas.microsoft.com/office/drawing/2014/main" id="{41BCB1F3-0D19-4523-A649-78F66712BDC0}"/>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81" name="TextBox 7">
            <a:extLst>
              <a:ext uri="{FF2B5EF4-FFF2-40B4-BE49-F238E27FC236}">
                <a16:creationId xmlns:a16="http://schemas.microsoft.com/office/drawing/2014/main" id="{D4390106-1C0A-42A6-B1B3-E6A797E4BD0E}"/>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82" name="直接连接符 81">
            <a:extLst>
              <a:ext uri="{FF2B5EF4-FFF2-40B4-BE49-F238E27FC236}">
                <a16:creationId xmlns:a16="http://schemas.microsoft.com/office/drawing/2014/main" id="{97B79760-CE20-4E7F-B972-F63FF903CB62}"/>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9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anim calcmode="lin" valueType="num">
                                      <p:cBhvr>
                                        <p:cTn id="29" dur="500" fill="hold"/>
                                        <p:tgtEl>
                                          <p:spTgt spid="68"/>
                                        </p:tgtEl>
                                        <p:attrNameLst>
                                          <p:attrName>ppt_x</p:attrName>
                                        </p:attrNameLst>
                                      </p:cBhvr>
                                      <p:tavLst>
                                        <p:tav tm="0">
                                          <p:val>
                                            <p:strVal val="#ppt_x"/>
                                          </p:val>
                                        </p:tav>
                                        <p:tav tm="100000">
                                          <p:val>
                                            <p:strVal val="#ppt_x"/>
                                          </p:val>
                                        </p:tav>
                                      </p:tavLst>
                                    </p:anim>
                                    <p:anim calcmode="lin" valueType="num">
                                      <p:cBhvr>
                                        <p:cTn id="30" dur="500" fill="hold"/>
                                        <p:tgtEl>
                                          <p:spTgt spid="68"/>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anim calcmode="lin" valueType="num">
                                      <p:cBhvr>
                                        <p:cTn id="35" dur="500" fill="hold"/>
                                        <p:tgtEl>
                                          <p:spTgt spid="71"/>
                                        </p:tgtEl>
                                        <p:attrNameLst>
                                          <p:attrName>ppt_x</p:attrName>
                                        </p:attrNameLst>
                                      </p:cBhvr>
                                      <p:tavLst>
                                        <p:tav tm="0">
                                          <p:val>
                                            <p:strVal val="#ppt_x"/>
                                          </p:val>
                                        </p:tav>
                                        <p:tav tm="100000">
                                          <p:val>
                                            <p:strVal val="#ppt_x"/>
                                          </p:val>
                                        </p:tav>
                                      </p:tavLst>
                                    </p:anim>
                                    <p:anim calcmode="lin" valueType="num">
                                      <p:cBhvr>
                                        <p:cTn id="36" dur="500" fill="hold"/>
                                        <p:tgtEl>
                                          <p:spTgt spid="71"/>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anim calcmode="lin" valueType="num">
                                      <p:cBhvr>
                                        <p:cTn id="41" dur="500" fill="hold"/>
                                        <p:tgtEl>
                                          <p:spTgt spid="74"/>
                                        </p:tgtEl>
                                        <p:attrNameLst>
                                          <p:attrName>ppt_x</p:attrName>
                                        </p:attrNameLst>
                                      </p:cBhvr>
                                      <p:tavLst>
                                        <p:tav tm="0">
                                          <p:val>
                                            <p:strVal val="#ppt_x"/>
                                          </p:val>
                                        </p:tav>
                                        <p:tav tm="100000">
                                          <p:val>
                                            <p:strVal val="#ppt_x"/>
                                          </p:val>
                                        </p:tav>
                                      </p:tavLst>
                                    </p:anim>
                                    <p:anim calcmode="lin" valueType="num">
                                      <p:cBhvr>
                                        <p:cTn id="42" dur="5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2047803"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8" name="组合 37">
            <a:extLst>
              <a:ext uri="{FF2B5EF4-FFF2-40B4-BE49-F238E27FC236}">
                <a16:creationId xmlns:a16="http://schemas.microsoft.com/office/drawing/2014/main" id="{196816BC-C336-4540-AAE3-5F7A08448925}"/>
              </a:ext>
            </a:extLst>
          </p:cNvPr>
          <p:cNvGrpSpPr/>
          <p:nvPr/>
        </p:nvGrpSpPr>
        <p:grpSpPr>
          <a:xfrm>
            <a:off x="2691995" y="1159499"/>
            <a:ext cx="4374847" cy="369341"/>
            <a:chOff x="1266838" y="2262885"/>
            <a:chExt cx="929563"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929562" cy="369332"/>
            </a:xfrm>
            <a:prstGeom prst="rect">
              <a:avLst/>
            </a:prstGeom>
            <a:noFill/>
          </p:spPr>
          <p:txBody>
            <a:bodyPr wrap="square" rtlCol="0">
              <a:spAutoFit/>
            </a:bodyPr>
            <a:lstStyle/>
            <a:p>
              <a:r>
                <a:rPr lang="en-US" altLang="zh-CN" sz="1800" kern="100" dirty="0">
                  <a:solidFill>
                    <a:schemeClr val="bg1"/>
                  </a:solidFill>
                  <a:effectLst/>
                  <a:ea typeface="宋体" panose="02010600030101010101" pitchFamily="2" charset="-122"/>
                  <a:cs typeface="宋体" panose="02010600030101010101" pitchFamily="2" charset="-122"/>
                </a:rPr>
                <a:t>Adam</a:t>
              </a:r>
              <a:r>
                <a:rPr lang="zh-CN" altLang="en-US" sz="1800" kern="100" dirty="0">
                  <a:solidFill>
                    <a:schemeClr val="bg1"/>
                  </a:solidFill>
                  <a:effectLst/>
                  <a:ea typeface="宋体" panose="02010600030101010101" pitchFamily="2" charset="-122"/>
                  <a:cs typeface="宋体" panose="02010600030101010101" pitchFamily="2" charset="-122"/>
                </a:rPr>
                <a:t>优化器中的</a:t>
              </a:r>
              <a:r>
                <a:rPr lang="en-US" altLang="zh-CN" sz="1800" kern="100" dirty="0">
                  <a:solidFill>
                    <a:schemeClr val="bg1"/>
                  </a:solidFill>
                  <a:effectLst/>
                  <a:ea typeface="宋体" panose="02010600030101010101" pitchFamily="2" charset="-122"/>
                  <a:cs typeface="宋体" panose="02010600030101010101" pitchFamily="2" charset="-122"/>
                </a:rPr>
                <a:t>alpha</a:t>
              </a:r>
              <a:r>
                <a:rPr lang="zh-CN" altLang="en-US" sz="1800" kern="100" dirty="0">
                  <a:solidFill>
                    <a:schemeClr val="bg1"/>
                  </a:solidFill>
                  <a:effectLst/>
                  <a:ea typeface="宋体" panose="02010600030101010101" pitchFamily="2" charset="-122"/>
                  <a:cs typeface="宋体" panose="02010600030101010101" pitchFamily="2" charset="-122"/>
                </a:rPr>
                <a:t>与</a:t>
              </a:r>
              <a:r>
                <a:rPr lang="en-US" altLang="zh-CN" sz="1800" kern="100" dirty="0">
                  <a:solidFill>
                    <a:schemeClr val="bg1"/>
                  </a:solidFill>
                  <a:effectLst/>
                  <a:ea typeface="宋体" panose="02010600030101010101" pitchFamily="2" charset="-122"/>
                  <a:cs typeface="宋体" panose="02010600030101010101" pitchFamily="2" charset="-122"/>
                </a:rPr>
                <a:t>beta</a:t>
              </a:r>
              <a:r>
                <a:rPr lang="zh-CN" altLang="en-US" sz="1800" kern="100" dirty="0">
                  <a:solidFill>
                    <a:schemeClr val="bg1"/>
                  </a:solidFill>
                  <a:effectLst/>
                  <a:ea typeface="宋体" panose="02010600030101010101" pitchFamily="2" charset="-122"/>
                  <a:cs typeface="宋体" panose="02010600030101010101" pitchFamily="2" charset="-122"/>
                </a:rPr>
                <a:t>参数分析</a:t>
              </a:r>
              <a:endParaRPr lang="zh-CN" altLang="en-US" dirty="0">
                <a:solidFill>
                  <a:schemeClr val="bg1"/>
                </a:solidFill>
              </a:endParaRPr>
            </a:p>
          </p:txBody>
        </p:sp>
      </p:grpSp>
      <p:cxnSp>
        <p:nvCxnSpPr>
          <p:cNvPr id="30" name="直接连接符 29">
            <a:extLst>
              <a:ext uri="{FF2B5EF4-FFF2-40B4-BE49-F238E27FC236}">
                <a16:creationId xmlns:a16="http://schemas.microsoft.com/office/drawing/2014/main" id="{F0CA42DA-F6AC-420E-94AF-068AF7A131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F5C20A30-7ABE-4713-B9C0-E72F8840ABEB}"/>
              </a:ext>
            </a:extLst>
          </p:cNvPr>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400" spc="300" dirty="0">
                <a:solidFill>
                  <a:schemeClr val="bg1"/>
                </a:solidFill>
                <a:latin typeface="微软雅黑" panose="020B0503020204020204" pitchFamily="34" charset="-122"/>
                <a:ea typeface="微软雅黑" panose="020B0503020204020204" pitchFamily="34" charset="-122"/>
              </a:rPr>
              <a:t>Adam</a:t>
            </a:r>
            <a:r>
              <a:rPr lang="zh-CN" altLang="en-US" sz="2400" spc="300" dirty="0">
                <a:solidFill>
                  <a:schemeClr val="bg1"/>
                </a:solidFill>
                <a:latin typeface="微软雅黑" panose="020B0503020204020204" pitchFamily="34" charset="-122"/>
                <a:ea typeface="微软雅黑" panose="020B0503020204020204" pitchFamily="34" charset="-122"/>
              </a:rPr>
              <a:t>优化器</a:t>
            </a:r>
          </a:p>
        </p:txBody>
      </p:sp>
      <p:sp>
        <p:nvSpPr>
          <p:cNvPr id="78" name="左大括号 77">
            <a:extLst>
              <a:ext uri="{FF2B5EF4-FFF2-40B4-BE49-F238E27FC236}">
                <a16:creationId xmlns:a16="http://schemas.microsoft.com/office/drawing/2014/main" id="{1CD36F99-E56A-4DE5-A0AB-8D7BC348FF61}"/>
              </a:ext>
            </a:extLst>
          </p:cNvPr>
          <p:cNvSpPr/>
          <p:nvPr/>
        </p:nvSpPr>
        <p:spPr>
          <a:xfrm>
            <a:off x="2393518" y="2154532"/>
            <a:ext cx="180000" cy="3922496"/>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90496A4-1C5C-45AC-AF38-5FD59CE1DEDA}"/>
              </a:ext>
            </a:extLst>
          </p:cNvPr>
          <p:cNvSpPr/>
          <p:nvPr/>
        </p:nvSpPr>
        <p:spPr>
          <a:xfrm>
            <a:off x="2734574" y="2689751"/>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chemeClr val="bg1"/>
                </a:solidFill>
                <a:latin typeface="微软雅黑" panose="020B0503020204020204" pitchFamily="34" charset="-122"/>
                <a:ea typeface="微软雅黑" panose="020B0503020204020204" pitchFamily="34" charset="-122"/>
              </a:rPr>
              <a:t> Alpha</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A1CF6D9F-27E3-4B80-9749-4818F962F559}"/>
              </a:ext>
            </a:extLst>
          </p:cNvPr>
          <p:cNvSpPr/>
          <p:nvPr/>
        </p:nvSpPr>
        <p:spPr>
          <a:xfrm>
            <a:off x="2729361" y="5037809"/>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chemeClr val="bg1"/>
                </a:solidFill>
                <a:latin typeface="微软雅黑" panose="020B0503020204020204" pitchFamily="34" charset="-122"/>
                <a:ea typeface="微软雅黑" panose="020B0503020204020204" pitchFamily="34" charset="-122"/>
              </a:rPr>
              <a:t>Beta</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81" name="左大括号 80">
            <a:extLst>
              <a:ext uri="{FF2B5EF4-FFF2-40B4-BE49-F238E27FC236}">
                <a16:creationId xmlns:a16="http://schemas.microsoft.com/office/drawing/2014/main" id="{CAFF0BB6-2F81-40F5-9A11-D85971AC3CB4}"/>
              </a:ext>
            </a:extLst>
          </p:cNvPr>
          <p:cNvSpPr/>
          <p:nvPr/>
        </p:nvSpPr>
        <p:spPr>
          <a:xfrm>
            <a:off x="4896749" y="2268721"/>
            <a:ext cx="180000" cy="134606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45E4D679-E3A1-4B4A-A63F-9E22930D8EA9}"/>
              </a:ext>
            </a:extLst>
          </p:cNvPr>
          <p:cNvSpPr/>
          <p:nvPr/>
        </p:nvSpPr>
        <p:spPr>
          <a:xfrm>
            <a:off x="5222924" y="2476078"/>
            <a:ext cx="6399752" cy="931345"/>
          </a:xfrm>
          <a:prstGeom prst="rect">
            <a:avLst/>
          </a:prstGeom>
        </p:spPr>
        <p:txBody>
          <a:bodyPr wrap="square">
            <a:spAutoFit/>
          </a:bodyPr>
          <a:lstStyle/>
          <a:p>
            <a:pPr>
              <a:lnSpc>
                <a:spcPct val="130000"/>
              </a:lnSpc>
              <a:spcBef>
                <a:spcPts val="600"/>
              </a:spcBef>
              <a:spcAft>
                <a:spcPts val="60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① 用于平衡新旧类别之间的分类比例 </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spcBef>
                <a:spcPts val="600"/>
              </a:spcBef>
              <a:spcAft>
                <a:spcPts val="60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②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Alpha</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值越高，表示对新类别的重视程度越高</a:t>
            </a:r>
          </a:p>
        </p:txBody>
      </p:sp>
      <p:sp>
        <p:nvSpPr>
          <p:cNvPr id="83" name="矩形 82">
            <a:extLst>
              <a:ext uri="{FF2B5EF4-FFF2-40B4-BE49-F238E27FC236}">
                <a16:creationId xmlns:a16="http://schemas.microsoft.com/office/drawing/2014/main" id="{FA095CD0-067E-4C53-8A19-D35EB76B8D1C}"/>
              </a:ext>
            </a:extLst>
          </p:cNvPr>
          <p:cNvSpPr/>
          <p:nvPr/>
        </p:nvSpPr>
        <p:spPr>
          <a:xfrm>
            <a:off x="5222924" y="4824136"/>
            <a:ext cx="6366878" cy="931345"/>
          </a:xfrm>
          <a:prstGeom prst="rect">
            <a:avLst/>
          </a:prstGeom>
        </p:spPr>
        <p:txBody>
          <a:bodyPr wrap="square">
            <a:spAutoFit/>
          </a:bodyPr>
          <a:lstStyle/>
          <a:p>
            <a:pPr>
              <a:lnSpc>
                <a:spcPct val="130000"/>
              </a:lnSpc>
              <a:spcBef>
                <a:spcPts val="600"/>
              </a:spcBef>
              <a:spcAft>
                <a:spcPts val="60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① 用于调整偏差校正层的偏移量</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spcBef>
                <a:spcPts val="600"/>
              </a:spcBef>
              <a:spcAft>
                <a:spcPts val="60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②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Beta</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值越低，表示对旧类别的偏移调整越大</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左大括号 84">
            <a:extLst>
              <a:ext uri="{FF2B5EF4-FFF2-40B4-BE49-F238E27FC236}">
                <a16:creationId xmlns:a16="http://schemas.microsoft.com/office/drawing/2014/main" id="{AE692ED6-AE01-4EAE-9FA2-C11D17EA9429}"/>
              </a:ext>
            </a:extLst>
          </p:cNvPr>
          <p:cNvSpPr/>
          <p:nvPr/>
        </p:nvSpPr>
        <p:spPr>
          <a:xfrm>
            <a:off x="4879421" y="4704804"/>
            <a:ext cx="180000" cy="1346060"/>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TextBox 7">
            <a:extLst>
              <a:ext uri="{FF2B5EF4-FFF2-40B4-BE49-F238E27FC236}">
                <a16:creationId xmlns:a16="http://schemas.microsoft.com/office/drawing/2014/main" id="{CC72ACE1-2C65-4823-86BF-6CD6E56BD5AA}"/>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87" name="TextBox 7">
            <a:extLst>
              <a:ext uri="{FF2B5EF4-FFF2-40B4-BE49-F238E27FC236}">
                <a16:creationId xmlns:a16="http://schemas.microsoft.com/office/drawing/2014/main" id="{A1B6F474-9D26-49E0-831D-196C3498BE30}"/>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88" name="直接连接符 87">
            <a:extLst>
              <a:ext uri="{FF2B5EF4-FFF2-40B4-BE49-F238E27FC236}">
                <a16:creationId xmlns:a16="http://schemas.microsoft.com/office/drawing/2014/main" id="{679B0E60-593E-46C7-82A6-E4952E2D746E}"/>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9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16" presetClass="entr" presetSubtype="26" fill="hold" grpId="0" nodeType="after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barn(inHorizontal)">
                                      <p:cBhvr>
                                        <p:cTn id="24" dur="500"/>
                                        <p:tgtEl>
                                          <p:spTgt spid="77"/>
                                        </p:tgtEl>
                                      </p:cBhvr>
                                    </p:animEffect>
                                  </p:childTnLst>
                                </p:cTn>
                              </p:par>
                            </p:childTnLst>
                          </p:cTn>
                        </p:par>
                        <p:par>
                          <p:cTn id="25" fill="hold">
                            <p:stCondLst>
                              <p:cond delay="2000"/>
                            </p:stCondLst>
                            <p:childTnLst>
                              <p:par>
                                <p:cTn id="26" presetID="16" presetClass="entr" presetSubtype="42"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barn(outHorizontal)">
                                      <p:cBhvr>
                                        <p:cTn id="28" dur="500"/>
                                        <p:tgtEl>
                                          <p:spTgt spid="78"/>
                                        </p:tgtEl>
                                      </p:cBhvr>
                                    </p:animEffect>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1+#ppt_w/2"/>
                                          </p:val>
                                        </p:tav>
                                        <p:tav tm="100000">
                                          <p:val>
                                            <p:strVal val="#ppt_x"/>
                                          </p:val>
                                        </p:tav>
                                      </p:tavLst>
                                    </p:anim>
                                    <p:anim calcmode="lin" valueType="num">
                                      <p:cBhvr additive="base">
                                        <p:cTn id="33" dur="500" fill="hold"/>
                                        <p:tgtEl>
                                          <p:spTgt spid="7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500" fill="hold"/>
                                        <p:tgtEl>
                                          <p:spTgt spid="80"/>
                                        </p:tgtEl>
                                        <p:attrNameLst>
                                          <p:attrName>ppt_x</p:attrName>
                                        </p:attrNameLst>
                                      </p:cBhvr>
                                      <p:tavLst>
                                        <p:tav tm="0">
                                          <p:val>
                                            <p:strVal val="1+#ppt_w/2"/>
                                          </p:val>
                                        </p:tav>
                                        <p:tav tm="100000">
                                          <p:val>
                                            <p:strVal val="#ppt_x"/>
                                          </p:val>
                                        </p:tav>
                                      </p:tavLst>
                                    </p:anim>
                                    <p:anim calcmode="lin" valueType="num">
                                      <p:cBhvr additive="base">
                                        <p:cTn id="38" dur="500" fill="hold"/>
                                        <p:tgtEl>
                                          <p:spTgt spid="8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16" presetClass="entr" presetSubtype="42"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barn(outHorizontal)">
                                      <p:cBhvr>
                                        <p:cTn id="42" dur="500"/>
                                        <p:tgtEl>
                                          <p:spTgt spid="81"/>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left)">
                                      <p:cBhvr>
                                        <p:cTn id="46" dur="500"/>
                                        <p:tgtEl>
                                          <p:spTgt spid="8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left)">
                                      <p:cBhvr>
                                        <p:cTn id="50" dur="500"/>
                                        <p:tgtEl>
                                          <p:spTgt spid="83"/>
                                        </p:tgtEl>
                                      </p:cBhvr>
                                    </p:animEffect>
                                  </p:childTnLst>
                                </p:cTn>
                              </p:par>
                            </p:childTnLst>
                          </p:cTn>
                        </p:par>
                        <p:par>
                          <p:cTn id="51" fill="hold">
                            <p:stCondLst>
                              <p:cond delay="5000"/>
                            </p:stCondLst>
                            <p:childTnLst>
                              <p:par>
                                <p:cTn id="52" presetID="16" presetClass="entr" presetSubtype="42"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barn(outHorizontal)">
                                      <p:cBhvr>
                                        <p:cTn id="5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77" grpId="0" animBg="1"/>
      <p:bldP spid="78" grpId="0" animBg="1"/>
      <p:bldP spid="79" grpId="0" animBg="1"/>
      <p:bldP spid="80" grpId="0" animBg="1"/>
      <p:bldP spid="81" grpId="0" animBg="1"/>
      <p:bldP spid="82" grpId="0"/>
      <p:bldP spid="83" grpId="0"/>
      <p:bldP spid="8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7" y="1108968"/>
            <a:ext cx="2010437"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运行结果分析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grpSp>
        <p:nvGrpSpPr>
          <p:cNvPr id="38" name="组合 37">
            <a:extLst>
              <a:ext uri="{FF2B5EF4-FFF2-40B4-BE49-F238E27FC236}">
                <a16:creationId xmlns:a16="http://schemas.microsoft.com/office/drawing/2014/main" id="{196816BC-C336-4540-AAE3-5F7A08448925}"/>
              </a:ext>
            </a:extLst>
          </p:cNvPr>
          <p:cNvGrpSpPr/>
          <p:nvPr/>
        </p:nvGrpSpPr>
        <p:grpSpPr>
          <a:xfrm>
            <a:off x="2691995" y="1159499"/>
            <a:ext cx="4374847" cy="369341"/>
            <a:chOff x="1266838" y="2262885"/>
            <a:chExt cx="929563" cy="369341"/>
          </a:xfrm>
        </p:grpSpPr>
        <p:sp>
          <p:nvSpPr>
            <p:cNvPr id="39" name="矩形 38">
              <a:extLst>
                <a:ext uri="{FF2B5EF4-FFF2-40B4-BE49-F238E27FC236}">
                  <a16:creationId xmlns:a16="http://schemas.microsoft.com/office/drawing/2014/main" id="{587873A2-61AD-4060-A89C-D26A085C708D}"/>
                </a:ext>
              </a:extLst>
            </p:cNvPr>
            <p:cNvSpPr/>
            <p:nvPr/>
          </p:nvSpPr>
          <p:spPr>
            <a:xfrm>
              <a:off x="1266838" y="2262885"/>
              <a:ext cx="877164"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0" name="文本框 39">
              <a:extLst>
                <a:ext uri="{FF2B5EF4-FFF2-40B4-BE49-F238E27FC236}">
                  <a16:creationId xmlns:a16="http://schemas.microsoft.com/office/drawing/2014/main" id="{B1B70748-7150-416E-9FB7-0B8A0C1D120B}"/>
                </a:ext>
              </a:extLst>
            </p:cNvPr>
            <p:cNvSpPr txBox="1"/>
            <p:nvPr/>
          </p:nvSpPr>
          <p:spPr>
            <a:xfrm>
              <a:off x="1266839" y="2262894"/>
              <a:ext cx="929562" cy="369332"/>
            </a:xfrm>
            <a:prstGeom prst="rect">
              <a:avLst/>
            </a:prstGeom>
            <a:noFill/>
          </p:spPr>
          <p:txBody>
            <a:bodyPr wrap="square" rtlCol="0">
              <a:spAutoFit/>
            </a:bodyPr>
            <a:lstStyle/>
            <a:p>
              <a:r>
                <a:rPr lang="en-US" altLang="zh-CN" sz="1800" kern="100" dirty="0">
                  <a:solidFill>
                    <a:schemeClr val="bg1"/>
                  </a:solidFill>
                  <a:effectLst/>
                  <a:ea typeface="宋体" panose="02010600030101010101" pitchFamily="2" charset="-122"/>
                  <a:cs typeface="宋体" panose="02010600030101010101" pitchFamily="2" charset="-122"/>
                </a:rPr>
                <a:t>Adam</a:t>
              </a:r>
              <a:r>
                <a:rPr lang="zh-CN" altLang="en-US" sz="1800" kern="100" dirty="0">
                  <a:solidFill>
                    <a:schemeClr val="bg1"/>
                  </a:solidFill>
                  <a:effectLst/>
                  <a:ea typeface="宋体" panose="02010600030101010101" pitchFamily="2" charset="-122"/>
                  <a:cs typeface="宋体" panose="02010600030101010101" pitchFamily="2" charset="-122"/>
                </a:rPr>
                <a:t>优化器中的</a:t>
              </a:r>
              <a:r>
                <a:rPr lang="en-US" altLang="zh-CN" sz="1800" kern="100" dirty="0">
                  <a:solidFill>
                    <a:schemeClr val="bg1"/>
                  </a:solidFill>
                  <a:effectLst/>
                  <a:ea typeface="宋体" panose="02010600030101010101" pitchFamily="2" charset="-122"/>
                  <a:cs typeface="宋体" panose="02010600030101010101" pitchFamily="2" charset="-122"/>
                </a:rPr>
                <a:t>alpha</a:t>
              </a:r>
              <a:r>
                <a:rPr lang="zh-CN" altLang="en-US" sz="1800" kern="100" dirty="0">
                  <a:solidFill>
                    <a:schemeClr val="bg1"/>
                  </a:solidFill>
                  <a:effectLst/>
                  <a:ea typeface="宋体" panose="02010600030101010101" pitchFamily="2" charset="-122"/>
                  <a:cs typeface="宋体" panose="02010600030101010101" pitchFamily="2" charset="-122"/>
                </a:rPr>
                <a:t>与</a:t>
              </a:r>
              <a:r>
                <a:rPr lang="en-US" altLang="zh-CN" sz="1800" kern="100" dirty="0">
                  <a:solidFill>
                    <a:schemeClr val="bg1"/>
                  </a:solidFill>
                  <a:effectLst/>
                  <a:ea typeface="宋体" panose="02010600030101010101" pitchFamily="2" charset="-122"/>
                  <a:cs typeface="宋体" panose="02010600030101010101" pitchFamily="2" charset="-122"/>
                </a:rPr>
                <a:t>beta</a:t>
              </a:r>
              <a:r>
                <a:rPr lang="zh-CN" altLang="en-US" sz="1800" kern="100" dirty="0">
                  <a:solidFill>
                    <a:schemeClr val="bg1"/>
                  </a:solidFill>
                  <a:effectLst/>
                  <a:ea typeface="宋体" panose="02010600030101010101" pitchFamily="2" charset="-122"/>
                  <a:cs typeface="宋体" panose="02010600030101010101" pitchFamily="2" charset="-122"/>
                </a:rPr>
                <a:t>参数分析</a:t>
              </a:r>
              <a:endParaRPr lang="zh-CN" altLang="en-US" dirty="0">
                <a:solidFill>
                  <a:schemeClr val="bg1"/>
                </a:solidFill>
              </a:endParaRPr>
            </a:p>
          </p:txBody>
        </p:sp>
      </p:grpSp>
      <p:cxnSp>
        <p:nvCxnSpPr>
          <p:cNvPr id="30" name="直接连接符 29">
            <a:extLst>
              <a:ext uri="{FF2B5EF4-FFF2-40B4-BE49-F238E27FC236}">
                <a16:creationId xmlns:a16="http://schemas.microsoft.com/office/drawing/2014/main" id="{F0CA42DA-F6AC-420E-94AF-068AF7A131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descr="100">
            <a:extLst>
              <a:ext uri="{FF2B5EF4-FFF2-40B4-BE49-F238E27FC236}">
                <a16:creationId xmlns:a16="http://schemas.microsoft.com/office/drawing/2014/main" id="{09EEDEDA-10A8-44B1-A7C7-B9867ED7E0DC}"/>
              </a:ext>
            </a:extLst>
          </p:cNvPr>
          <p:cNvPicPr/>
          <p:nvPr/>
        </p:nvPicPr>
        <p:blipFill>
          <a:blip r:embed="rId4"/>
          <a:stretch>
            <a:fillRect/>
          </a:stretch>
        </p:blipFill>
        <p:spPr>
          <a:xfrm>
            <a:off x="1663832" y="1816770"/>
            <a:ext cx="8864335" cy="4588861"/>
          </a:xfrm>
          <a:prstGeom prst="rect">
            <a:avLst/>
          </a:prstGeom>
        </p:spPr>
      </p:pic>
      <p:sp>
        <p:nvSpPr>
          <p:cNvPr id="32" name="TextBox 7">
            <a:extLst>
              <a:ext uri="{FF2B5EF4-FFF2-40B4-BE49-F238E27FC236}">
                <a16:creationId xmlns:a16="http://schemas.microsoft.com/office/drawing/2014/main" id="{456FBDAD-00BE-4027-9687-6971BB0995F4}"/>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3" name="TextBox 7">
            <a:extLst>
              <a:ext uri="{FF2B5EF4-FFF2-40B4-BE49-F238E27FC236}">
                <a16:creationId xmlns:a16="http://schemas.microsoft.com/office/drawing/2014/main" id="{AE1322CC-289E-4D44-B538-48FA70DF7AC7}"/>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4" name="直接连接符 33">
            <a:extLst>
              <a:ext uri="{FF2B5EF4-FFF2-40B4-BE49-F238E27FC236}">
                <a16:creationId xmlns:a16="http://schemas.microsoft.com/office/drawing/2014/main" id="{68886A59-5205-4A50-AAC9-E98D7D937D1D}"/>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引言</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研究背景概述</a:t>
            </a: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111770" y="3174752"/>
            <a:ext cx="3020943" cy="1843903"/>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增量学习在面对大模型的数据集和连续学习需求的环境中，模型需要不断学习新类别</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063449"/>
            <a:ext cx="2781302" cy="3090398"/>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而传统深度学习模型在添加新类训练时会忘记之前学习过的类别，这主要由于神经网络在训练新任务时对旧任务的权重进行了修改，导致原有知识被覆盖</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7949397" y="3027526"/>
            <a:ext cx="3166469" cy="3090398"/>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本次报告通过研究论文</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《Large Scale Incremental Learning》</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中提出的基于偏差校正的增量学习方法</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BiC</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，并尝试通过对其复现，以解决数据不平衡和视觉相似类别增多带来的挑战</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1AE74A2E-9926-431B-BF44-7E1F62289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32" name="TextBox 10">
            <a:extLst>
              <a:ext uri="{FF2B5EF4-FFF2-40B4-BE49-F238E27FC236}">
                <a16:creationId xmlns:a16="http://schemas.microsoft.com/office/drawing/2014/main" id="{751A2E3B-B885-47B5-9F26-6EB293A8B311}"/>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36" name="TextBox 11">
            <a:extLst>
              <a:ext uri="{FF2B5EF4-FFF2-40B4-BE49-F238E27FC236}">
                <a16:creationId xmlns:a16="http://schemas.microsoft.com/office/drawing/2014/main" id="{58208722-B831-4B18-8435-5C9211FA9C1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spTree>
  </p:cSld>
  <p:clrMapOvr>
    <a:masterClrMapping/>
  </p:clrMapOvr>
  <mc:AlternateContent xmlns:mc="http://schemas.openxmlformats.org/markup-compatibility/2006">
    <mc:Choice xmlns:p14="http://schemas.microsoft.com/office/powerpoint/2010/main" Requires="p14">
      <p:transition spd="slow" p14:dur="2000" advTm="800"/>
    </mc:Choice>
    <mc:Fallback>
      <p:transition spd="slow" advTm="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750" fill="hold"/>
                                        <p:tgtEl>
                                          <p:spTgt spid="52"/>
                                        </p:tgtEl>
                                        <p:attrNameLst>
                                          <p:attrName>ppt_x</p:attrName>
                                        </p:attrNameLst>
                                      </p:cBhvr>
                                      <p:tavLst>
                                        <p:tav tm="0">
                                          <p:val>
                                            <p:strVal val="#ppt_x"/>
                                          </p:val>
                                        </p:tav>
                                        <p:tav tm="100000">
                                          <p:val>
                                            <p:strVal val="#ppt_x"/>
                                          </p:val>
                                        </p:tav>
                                      </p:tavLst>
                                    </p:anim>
                                    <p:anim calcmode="lin" valueType="num">
                                      <p:cBhvr additive="base">
                                        <p:cTn id="25" dur="75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750" fill="hold"/>
                                        <p:tgtEl>
                                          <p:spTgt spid="53"/>
                                        </p:tgtEl>
                                        <p:attrNameLst>
                                          <p:attrName>ppt_x</p:attrName>
                                        </p:attrNameLst>
                                      </p:cBhvr>
                                      <p:tavLst>
                                        <p:tav tm="0">
                                          <p:val>
                                            <p:strVal val="#ppt_x"/>
                                          </p:val>
                                        </p:tav>
                                        <p:tav tm="100000">
                                          <p:val>
                                            <p:strVal val="#ppt_x"/>
                                          </p:val>
                                        </p:tav>
                                      </p:tavLst>
                                    </p:anim>
                                    <p:anim calcmode="lin" valueType="num">
                                      <p:cBhvr additive="base">
                                        <p:cTn id="29" dur="75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750" fill="hold"/>
                                        <p:tgtEl>
                                          <p:spTgt spid="54"/>
                                        </p:tgtEl>
                                        <p:attrNameLst>
                                          <p:attrName>ppt_x</p:attrName>
                                        </p:attrNameLst>
                                      </p:cBhvr>
                                      <p:tavLst>
                                        <p:tav tm="0">
                                          <p:val>
                                            <p:strVal val="#ppt_x"/>
                                          </p:val>
                                        </p:tav>
                                        <p:tav tm="100000">
                                          <p:val>
                                            <p:strVal val="#ppt_x"/>
                                          </p:val>
                                        </p:tav>
                                      </p:tavLst>
                                    </p:anim>
                                    <p:anim calcmode="lin" valueType="num">
                                      <p:cBhvr additive="base">
                                        <p:cTn id="33" dur="75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2750"/>
                            </p:stCondLst>
                            <p:childTnLst>
                              <p:par>
                                <p:cTn id="35" presetID="22" presetClass="entr" presetSubtype="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300"/>
                                        <p:tgtEl>
                                          <p:spTgt spid="55"/>
                                        </p:tgtEl>
                                      </p:cBhvr>
                                    </p:animEffect>
                                  </p:childTnLst>
                                </p:cTn>
                              </p:par>
                            </p:childTnLst>
                          </p:cTn>
                        </p:par>
                        <p:par>
                          <p:cTn id="38" fill="hold">
                            <p:stCondLst>
                              <p:cond delay="305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300"/>
                                        <p:tgtEl>
                                          <p:spTgt spid="56"/>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51" grpId="0" animBg="1"/>
      <p:bldP spid="52" grpId="0" animBg="1"/>
      <p:bldP spid="53" grpId="0" animBg="1"/>
      <p:bldP spid="54" grpId="0" animBg="1"/>
      <p:bldP spid="55" grpId="0" animBg="1"/>
      <p:bldP spid="56" grpId="0" animBg="1"/>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9648" y="0"/>
            <a:ext cx="1701799"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实验过程</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214419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论文数据对比</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2152743B-0E06-4707-BA5D-499D106EB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2" name="TextBox 10">
            <a:extLst>
              <a:ext uri="{FF2B5EF4-FFF2-40B4-BE49-F238E27FC236}">
                <a16:creationId xmlns:a16="http://schemas.microsoft.com/office/drawing/2014/main" id="{DEDBA0DE-426D-4AB7-8F0B-95D562A7A5F3}"/>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45" name="TextBox 11">
            <a:extLst>
              <a:ext uri="{FF2B5EF4-FFF2-40B4-BE49-F238E27FC236}">
                <a16:creationId xmlns:a16="http://schemas.microsoft.com/office/drawing/2014/main" id="{C2A86D3D-1525-434D-9B1C-C2ABD3C47213}"/>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0" name="直接连接符 29">
            <a:extLst>
              <a:ext uri="{FF2B5EF4-FFF2-40B4-BE49-F238E27FC236}">
                <a16:creationId xmlns:a16="http://schemas.microsoft.com/office/drawing/2014/main" id="{F0CA42DA-F6AC-420E-94AF-068AF7A131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descr="截屏2024-06-21 20.41.18">
            <a:extLst>
              <a:ext uri="{FF2B5EF4-FFF2-40B4-BE49-F238E27FC236}">
                <a16:creationId xmlns:a16="http://schemas.microsoft.com/office/drawing/2014/main" id="{BF30B180-E796-4A5A-AA19-B23548145B52}"/>
              </a:ext>
            </a:extLst>
          </p:cNvPr>
          <p:cNvPicPr/>
          <p:nvPr/>
        </p:nvPicPr>
        <p:blipFill>
          <a:blip r:embed="rId4"/>
          <a:stretch>
            <a:fillRect/>
          </a:stretch>
        </p:blipFill>
        <p:spPr>
          <a:xfrm>
            <a:off x="340128" y="1593773"/>
            <a:ext cx="6069641" cy="2712343"/>
          </a:xfrm>
          <a:prstGeom prst="rect">
            <a:avLst/>
          </a:prstGeom>
        </p:spPr>
      </p:pic>
      <p:pic>
        <p:nvPicPr>
          <p:cNvPr id="21" name="图片 20" descr="截屏2024-06-21 11.33.34">
            <a:extLst>
              <a:ext uri="{FF2B5EF4-FFF2-40B4-BE49-F238E27FC236}">
                <a16:creationId xmlns:a16="http://schemas.microsoft.com/office/drawing/2014/main" id="{71E26FD2-F6A8-4DBA-8A43-51A2CA143C4A}"/>
              </a:ext>
            </a:extLst>
          </p:cNvPr>
          <p:cNvPicPr/>
          <p:nvPr/>
        </p:nvPicPr>
        <p:blipFill rotWithShape="1">
          <a:blip r:embed="rId5"/>
          <a:srcRect t="7469" r="4594"/>
          <a:stretch/>
        </p:blipFill>
        <p:spPr>
          <a:xfrm>
            <a:off x="5076749" y="4146670"/>
            <a:ext cx="6812146" cy="2426238"/>
          </a:xfrm>
          <a:prstGeom prst="rect">
            <a:avLst/>
          </a:prstGeom>
        </p:spPr>
      </p:pic>
      <p:sp>
        <p:nvSpPr>
          <p:cNvPr id="32" name="TextBox 7">
            <a:extLst>
              <a:ext uri="{FF2B5EF4-FFF2-40B4-BE49-F238E27FC236}">
                <a16:creationId xmlns:a16="http://schemas.microsoft.com/office/drawing/2014/main" id="{66D71F03-2F29-4A71-A8B1-5F0D016A32F3}"/>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33" name="TextBox 7">
            <a:extLst>
              <a:ext uri="{FF2B5EF4-FFF2-40B4-BE49-F238E27FC236}">
                <a16:creationId xmlns:a16="http://schemas.microsoft.com/office/drawing/2014/main" id="{1305C8DB-6981-476E-A019-726581D2F585}"/>
              </a:ext>
            </a:extLst>
          </p:cNvPr>
          <p:cNvSpPr txBox="1"/>
          <p:nvPr/>
        </p:nvSpPr>
        <p:spPr>
          <a:xfrm>
            <a:off x="4987296"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cxnSp>
        <p:nvCxnSpPr>
          <p:cNvPr id="34" name="直接连接符 33">
            <a:extLst>
              <a:ext uri="{FF2B5EF4-FFF2-40B4-BE49-F238E27FC236}">
                <a16:creationId xmlns:a16="http://schemas.microsoft.com/office/drawing/2014/main" id="{7DBF7033-D20D-4401-929E-52D6CEA73335}"/>
              </a:ext>
            </a:extLst>
          </p:cNvPr>
          <p:cNvCxnSpPr/>
          <p:nvPr/>
        </p:nvCxnSpPr>
        <p:spPr>
          <a:xfrm>
            <a:off x="4865461" y="29838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4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90E8ABE-4C17-4176-B17E-442D56E32788}"/>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11" name="矩形 10">
            <a:extLst>
              <a:ext uri="{FF2B5EF4-FFF2-40B4-BE49-F238E27FC236}">
                <a16:creationId xmlns:a16="http://schemas.microsoft.com/office/drawing/2014/main" id="{D50DC3F9-75DE-4A70-890A-BFEEC152A4A7}"/>
              </a:ext>
            </a:extLst>
          </p:cNvPr>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局限性与未来工作</a:t>
            </a:r>
          </a:p>
        </p:txBody>
      </p:sp>
      <p:grpSp>
        <p:nvGrpSpPr>
          <p:cNvPr id="13" name="组合 12">
            <a:extLst>
              <a:ext uri="{FF2B5EF4-FFF2-40B4-BE49-F238E27FC236}">
                <a16:creationId xmlns:a16="http://schemas.microsoft.com/office/drawing/2014/main" id="{B9712DC9-7427-4396-97B9-61008DE8ECE2}"/>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6E63B437-68ED-4E36-94A4-F489B00731A2}"/>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FAB0CF01-01E2-4E67-9436-6AC86B7F6985}"/>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89205041-170F-45BF-BD36-9FEA9E9F35C2}"/>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Part.04</a:t>
            </a:r>
          </a:p>
        </p:txBody>
      </p:sp>
      <p:pic>
        <p:nvPicPr>
          <p:cNvPr id="19" name="图片 18">
            <a:extLst>
              <a:ext uri="{FF2B5EF4-FFF2-40B4-BE49-F238E27FC236}">
                <a16:creationId xmlns:a16="http://schemas.microsoft.com/office/drawing/2014/main" id="{0B5C1988-4378-4E51-8D59-44D0FBFD72FF}"/>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extLst>
      <p:ext uri="{BB962C8B-B14F-4D97-AF65-F5344CB8AC3E}">
        <p14:creationId xmlns:p14="http://schemas.microsoft.com/office/powerpoint/2010/main" val="85298750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0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50"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3"/>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50"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3"/>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10"/>
          <p:cNvSpPr txBox="1"/>
          <p:nvPr/>
        </p:nvSpPr>
        <p:spPr>
          <a:xfrm>
            <a:off x="8337248" y="224420"/>
            <a:ext cx="1666001"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局限性与未来工作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B60982E1-99A4-4AFA-9B41-61D44DFAA6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1" name="TextBox 9">
            <a:extLst>
              <a:ext uri="{FF2B5EF4-FFF2-40B4-BE49-F238E27FC236}">
                <a16:creationId xmlns:a16="http://schemas.microsoft.com/office/drawing/2014/main" id="{4B17377D-CCEB-4E73-97F6-938597251CDB}"/>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23" name="TextBox 7">
            <a:extLst>
              <a:ext uri="{FF2B5EF4-FFF2-40B4-BE49-F238E27FC236}">
                <a16:creationId xmlns:a16="http://schemas.microsoft.com/office/drawing/2014/main" id="{E182F1C4-A3B0-4B7A-A806-8A6361C31CEB}"/>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25" name="TextBox 7">
            <a:extLst>
              <a:ext uri="{FF2B5EF4-FFF2-40B4-BE49-F238E27FC236}">
                <a16:creationId xmlns:a16="http://schemas.microsoft.com/office/drawing/2014/main" id="{DFF9B5EE-6161-41A9-9347-3D87A5AF6704}"/>
              </a:ext>
            </a:extLst>
          </p:cNvPr>
          <p:cNvSpPr txBox="1"/>
          <p:nvPr/>
        </p:nvSpPr>
        <p:spPr>
          <a:xfrm>
            <a:off x="5148348"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sp>
        <p:nvSpPr>
          <p:cNvPr id="32" name="TextBox 6">
            <a:extLst>
              <a:ext uri="{FF2B5EF4-FFF2-40B4-BE49-F238E27FC236}">
                <a16:creationId xmlns:a16="http://schemas.microsoft.com/office/drawing/2014/main" id="{256AB981-0288-43AA-8472-623F707DDF01}"/>
              </a:ext>
            </a:extLst>
          </p:cNvPr>
          <p:cNvSpPr txBox="1"/>
          <p:nvPr/>
        </p:nvSpPr>
        <p:spPr>
          <a:xfrm>
            <a:off x="681558" y="1108968"/>
            <a:ext cx="214419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局限性</a:t>
            </a:r>
          </a:p>
        </p:txBody>
      </p:sp>
      <p:cxnSp>
        <p:nvCxnSpPr>
          <p:cNvPr id="37" name="直接连接符 36">
            <a:extLst>
              <a:ext uri="{FF2B5EF4-FFF2-40B4-BE49-F238E27FC236}">
                <a16:creationId xmlns:a16="http://schemas.microsoft.com/office/drawing/2014/main" id="{849853CA-D86A-4A98-B877-D9D670317290}"/>
              </a:ext>
            </a:extLst>
          </p:cNvPr>
          <p:cNvCxnSpPr>
            <a:cxnSpLocks/>
          </p:cNvCxnSpPr>
          <p:nvPr/>
        </p:nvCxnSpPr>
        <p:spPr>
          <a:xfrm>
            <a:off x="425752" y="1528840"/>
            <a:ext cx="1494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31582CA4-7DB7-45AA-9E13-33D998A0B254}"/>
              </a:ext>
            </a:extLst>
          </p:cNvPr>
          <p:cNvGrpSpPr/>
          <p:nvPr/>
        </p:nvGrpSpPr>
        <p:grpSpPr>
          <a:xfrm>
            <a:off x="2556397" y="1879380"/>
            <a:ext cx="7549798" cy="1305780"/>
            <a:chOff x="2089873" y="4467819"/>
            <a:chExt cx="7549798" cy="1305780"/>
          </a:xfrm>
        </p:grpSpPr>
        <p:sp>
          <p:nvSpPr>
            <p:cNvPr id="41" name="矩形 40">
              <a:extLst>
                <a:ext uri="{FF2B5EF4-FFF2-40B4-BE49-F238E27FC236}">
                  <a16:creationId xmlns:a16="http://schemas.microsoft.com/office/drawing/2014/main" id="{E83D793E-1B62-4439-B6E2-550F34CEACDA}"/>
                </a:ext>
              </a:extLst>
            </p:cNvPr>
            <p:cNvSpPr/>
            <p:nvPr/>
          </p:nvSpPr>
          <p:spPr>
            <a:xfrm>
              <a:off x="2089873" y="4467819"/>
              <a:ext cx="7549798" cy="1305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42" name="文本框 41">
              <a:extLst>
                <a:ext uri="{FF2B5EF4-FFF2-40B4-BE49-F238E27FC236}">
                  <a16:creationId xmlns:a16="http://schemas.microsoft.com/office/drawing/2014/main" id="{E123039D-A907-4080-BB9D-98DB2D37328A}"/>
                </a:ext>
              </a:extLst>
            </p:cNvPr>
            <p:cNvSpPr txBox="1"/>
            <p:nvPr/>
          </p:nvSpPr>
          <p:spPr>
            <a:xfrm>
              <a:off x="2280640" y="4659044"/>
              <a:ext cx="7256085" cy="923330"/>
            </a:xfrm>
            <a:prstGeom prst="rect">
              <a:avLst/>
            </a:prstGeom>
            <a:noFill/>
          </p:spPr>
          <p:txBody>
            <a:bodyPr wrap="squar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偏差校正层在一定程度上减轻了偏差问题，但模型的总体性能仍然下降。</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sz="1800" kern="100" dirty="0">
                  <a:solidFill>
                    <a:schemeClr val="bg1"/>
                  </a:solidFill>
                  <a:effectLst/>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rPr>
                <a:t>可能是由于数据集的复杂性和类别数量增加带来的挑战</a:t>
              </a:r>
            </a:p>
          </p:txBody>
        </p:sp>
      </p:grpSp>
      <p:sp>
        <p:nvSpPr>
          <p:cNvPr id="43" name="TextBox 6">
            <a:extLst>
              <a:ext uri="{FF2B5EF4-FFF2-40B4-BE49-F238E27FC236}">
                <a16:creationId xmlns:a16="http://schemas.microsoft.com/office/drawing/2014/main" id="{4CF62B2A-4380-42EE-8180-A757B8F2C514}"/>
              </a:ext>
            </a:extLst>
          </p:cNvPr>
          <p:cNvSpPr txBox="1"/>
          <p:nvPr/>
        </p:nvSpPr>
        <p:spPr>
          <a:xfrm>
            <a:off x="681558" y="3809041"/>
            <a:ext cx="2144194"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未来工作</a:t>
            </a:r>
          </a:p>
        </p:txBody>
      </p:sp>
      <p:cxnSp>
        <p:nvCxnSpPr>
          <p:cNvPr id="44" name="直接连接符 43">
            <a:extLst>
              <a:ext uri="{FF2B5EF4-FFF2-40B4-BE49-F238E27FC236}">
                <a16:creationId xmlns:a16="http://schemas.microsoft.com/office/drawing/2014/main" id="{ABBB00D9-32B7-4C12-A746-4AACFBE5E6AB}"/>
              </a:ext>
            </a:extLst>
          </p:cNvPr>
          <p:cNvCxnSpPr>
            <a:cxnSpLocks/>
          </p:cNvCxnSpPr>
          <p:nvPr/>
        </p:nvCxnSpPr>
        <p:spPr>
          <a:xfrm>
            <a:off x="425752" y="4228913"/>
            <a:ext cx="1494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C7DCFB6D-9876-4D81-B10F-881191913C4C}"/>
              </a:ext>
            </a:extLst>
          </p:cNvPr>
          <p:cNvGrpSpPr/>
          <p:nvPr/>
        </p:nvGrpSpPr>
        <p:grpSpPr>
          <a:xfrm>
            <a:off x="2556397" y="4445909"/>
            <a:ext cx="7549798" cy="1728320"/>
            <a:chOff x="2089873" y="4467819"/>
            <a:chExt cx="7549798" cy="1305780"/>
          </a:xfrm>
        </p:grpSpPr>
        <p:sp>
          <p:nvSpPr>
            <p:cNvPr id="46" name="矩形 45">
              <a:extLst>
                <a:ext uri="{FF2B5EF4-FFF2-40B4-BE49-F238E27FC236}">
                  <a16:creationId xmlns:a16="http://schemas.microsoft.com/office/drawing/2014/main" id="{955389BA-FB23-4BBB-BAAC-1FAEA243CB13}"/>
                </a:ext>
              </a:extLst>
            </p:cNvPr>
            <p:cNvSpPr/>
            <p:nvPr/>
          </p:nvSpPr>
          <p:spPr>
            <a:xfrm>
              <a:off x="2089873" y="4467819"/>
              <a:ext cx="7549798" cy="1305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47" name="文本框 46">
              <a:extLst>
                <a:ext uri="{FF2B5EF4-FFF2-40B4-BE49-F238E27FC236}">
                  <a16:creationId xmlns:a16="http://schemas.microsoft.com/office/drawing/2014/main" id="{17FA9015-7D4D-4307-8FA6-593CBF54BEAC}"/>
                </a:ext>
              </a:extLst>
            </p:cNvPr>
            <p:cNvSpPr txBox="1"/>
            <p:nvPr/>
          </p:nvSpPr>
          <p:spPr>
            <a:xfrm>
              <a:off x="2280640" y="4574607"/>
              <a:ext cx="7256085" cy="1116151"/>
            </a:xfrm>
            <a:prstGeom prst="rect">
              <a:avLst/>
            </a:prstGeom>
            <a:noFill/>
          </p:spPr>
          <p:txBody>
            <a:bodyPr wrap="squar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①进一步优化偏差校正方法；</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kern="100" dirty="0">
                  <a:solidFill>
                    <a:schemeClr val="bg1"/>
                  </a:solidFill>
                  <a:ea typeface="宋体" panose="02010600030101010101" pitchFamily="2" charset="-122"/>
                  <a:cs typeface="宋体" panose="02010600030101010101" pitchFamily="2" charset="-122"/>
                </a:rPr>
                <a:t>②</a:t>
              </a:r>
              <a:r>
                <a:rPr lang="zh-CN" altLang="en-US" sz="1800" kern="100" dirty="0">
                  <a:solidFill>
                    <a:schemeClr val="bg1"/>
                  </a:solidFill>
                  <a:effectLst/>
                  <a:ea typeface="宋体" panose="02010600030101010101" pitchFamily="2" charset="-122"/>
                  <a:cs typeface="宋体" panose="02010600030101010101" pitchFamily="2" charset="-122"/>
                </a:rPr>
                <a:t>或引入更多的数据增强和正则化技术</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rPr>
                <a:t>有助于提高模型在增量学习中的性能</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zh-CN" altLang="en-US" sz="1800" kern="100" dirty="0">
                  <a:solidFill>
                    <a:schemeClr val="bg1"/>
                  </a:solidFill>
                  <a:effectLst/>
                  <a:ea typeface="宋体" panose="02010600030101010101" pitchFamily="2" charset="-122"/>
                  <a:cs typeface="宋体" panose="02010600030101010101" pitchFamily="2" charset="-122"/>
                </a:rPr>
                <a:t>③尝试在更大规模的数据集上进行实验</a:t>
              </a:r>
              <a:endParaRPr lang="en-US" altLang="zh-CN" sz="1800" kern="100" dirty="0">
                <a:solidFill>
                  <a:schemeClr val="bg1"/>
                </a:solidFill>
                <a:effectLst/>
                <a:ea typeface="宋体" panose="02010600030101010101" pitchFamily="2" charset="-122"/>
                <a:cs typeface="宋体" panose="02010600030101010101" pitchFamily="2" charset="-122"/>
              </a:endParaRPr>
            </a:p>
            <a:p>
              <a:r>
                <a:rPr lang="en-US" altLang="zh-CN" kern="100" dirty="0">
                  <a:solidFill>
                    <a:schemeClr val="bg1"/>
                  </a:solidFill>
                  <a:ea typeface="宋体" panose="02010600030101010101" pitchFamily="2" charset="-122"/>
                  <a:cs typeface="宋体" panose="02010600030101010101" pitchFamily="2" charset="-122"/>
                  <a:sym typeface="Wingdings" panose="05000000000000000000" pitchFamily="2" charset="2"/>
                </a:rPr>
                <a:t></a:t>
              </a:r>
              <a:r>
                <a:rPr lang="zh-CN" altLang="en-US" sz="1800" kern="100" dirty="0">
                  <a:solidFill>
                    <a:schemeClr val="bg1"/>
                  </a:solidFill>
                  <a:effectLst/>
                  <a:ea typeface="宋体" panose="02010600030101010101" pitchFamily="2" charset="-122"/>
                  <a:cs typeface="宋体" panose="02010600030101010101" pitchFamily="2" charset="-122"/>
                </a:rPr>
                <a:t>验证</a:t>
              </a:r>
              <a:r>
                <a:rPr lang="en-US" altLang="zh-CN" sz="1800" kern="100" dirty="0" err="1">
                  <a:solidFill>
                    <a:schemeClr val="bg1"/>
                  </a:solidFill>
                  <a:effectLst/>
                  <a:ea typeface="宋体" panose="02010600030101010101" pitchFamily="2" charset="-122"/>
                  <a:cs typeface="宋体" panose="02010600030101010101" pitchFamily="2" charset="-122"/>
                </a:rPr>
                <a:t>BiC</a:t>
              </a:r>
              <a:r>
                <a:rPr lang="zh-CN" altLang="en-US" sz="1800" kern="100" dirty="0">
                  <a:solidFill>
                    <a:schemeClr val="bg1"/>
                  </a:solidFill>
                  <a:effectLst/>
                  <a:ea typeface="宋体" panose="02010600030101010101" pitchFamily="2" charset="-122"/>
                  <a:cs typeface="宋体" panose="02010600030101010101" pitchFamily="2" charset="-122"/>
                </a:rPr>
                <a:t>方法的普适性和有效性</a:t>
              </a:r>
            </a:p>
          </p:txBody>
        </p:sp>
      </p:grpSp>
    </p:spTree>
    <p:extLst>
      <p:ext uri="{BB962C8B-B14F-4D97-AF65-F5344CB8AC3E}">
        <p14:creationId xmlns:p14="http://schemas.microsoft.com/office/powerpoint/2010/main" val="36065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500"/>
                                        <p:tgtEl>
                                          <p:spTgt spid="44"/>
                                        </p:tgtEl>
                                      </p:cBhvr>
                                    </p:animEffect>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90E8ABE-4C17-4176-B17E-442D56E32788}"/>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11" name="矩形 10">
            <a:extLst>
              <a:ext uri="{FF2B5EF4-FFF2-40B4-BE49-F238E27FC236}">
                <a16:creationId xmlns:a16="http://schemas.microsoft.com/office/drawing/2014/main" id="{D50DC3F9-75DE-4A70-890A-BFEEC152A4A7}"/>
              </a:ext>
            </a:extLst>
          </p:cNvPr>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作用与结论</a:t>
            </a:r>
          </a:p>
        </p:txBody>
      </p:sp>
      <p:grpSp>
        <p:nvGrpSpPr>
          <p:cNvPr id="13" name="组合 12">
            <a:extLst>
              <a:ext uri="{FF2B5EF4-FFF2-40B4-BE49-F238E27FC236}">
                <a16:creationId xmlns:a16="http://schemas.microsoft.com/office/drawing/2014/main" id="{B9712DC9-7427-4396-97B9-61008DE8ECE2}"/>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6E63B437-68ED-4E36-94A4-F489B00731A2}"/>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FAB0CF01-01E2-4E67-9436-6AC86B7F6985}"/>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89205041-170F-45BF-BD36-9FEA9E9F35C2}"/>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Part.05</a:t>
            </a:r>
          </a:p>
        </p:txBody>
      </p:sp>
      <p:pic>
        <p:nvPicPr>
          <p:cNvPr id="19" name="图片 18">
            <a:extLst>
              <a:ext uri="{FF2B5EF4-FFF2-40B4-BE49-F238E27FC236}">
                <a16:creationId xmlns:a16="http://schemas.microsoft.com/office/drawing/2014/main" id="{0B5C1988-4378-4E51-8D59-44D0FBFD72FF}"/>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0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75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250"/>
                                </p:stCondLst>
                                <p:childTnLst>
                                  <p:par>
                                    <p:cTn id="27" presetID="50"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3"/>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75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250"/>
                                </p:stCondLst>
                                <p:childTnLst>
                                  <p:par>
                                    <p:cTn id="27" presetID="50" presetClass="entr" presetSubtype="0"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3"/>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9" grpId="0"/>
          <p:bldP spid="1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作用与结论</a:t>
            </a:r>
          </a:p>
        </p:txBody>
      </p:sp>
      <p:cxnSp>
        <p:nvCxnSpPr>
          <p:cNvPr id="34" name="直接连接符 33"/>
          <p:cNvCxnSpPr>
            <a:cxnSpLocks/>
          </p:cNvCxnSpPr>
          <p:nvPr/>
        </p:nvCxnSpPr>
        <p:spPr>
          <a:xfrm>
            <a:off x="425752" y="1528840"/>
            <a:ext cx="274334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2487538"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偏差校正层的作用</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3037841"/>
            <a:ext cx="8127554" cy="220472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477028" y="3210778"/>
            <a:ext cx="7610814" cy="787523"/>
            <a:chOff x="4910249" y="2459963"/>
            <a:chExt cx="5050492" cy="590642"/>
          </a:xfrm>
        </p:grpSpPr>
        <p:sp>
          <p:nvSpPr>
            <p:cNvPr id="23" name="矩形 22"/>
            <p:cNvSpPr/>
            <p:nvPr/>
          </p:nvSpPr>
          <p:spPr>
            <a:xfrm>
              <a:off x="5358066" y="2459963"/>
              <a:ext cx="4602675" cy="590642"/>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偏差校正层的引入：</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在全连接层之后引入偏差校正层，通过调整参数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α</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β</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来校正对新类别的偏差，减轻了增量学习中的灾难性遗忘问题。</a:t>
              </a: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477029" y="4208392"/>
            <a:ext cx="7698963" cy="787523"/>
            <a:chOff x="4910249" y="3223726"/>
            <a:chExt cx="5774222" cy="590642"/>
          </a:xfrm>
        </p:grpSpPr>
        <p:sp>
          <p:nvSpPr>
            <p:cNvPr id="32" name="文本框 31"/>
            <p:cNvSpPr txBox="1"/>
            <p:nvPr/>
          </p:nvSpPr>
          <p:spPr>
            <a:xfrm>
              <a:off x="5416375" y="3223726"/>
              <a:ext cx="5268096" cy="590642"/>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参数调整的效果：</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实验结果表明，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α</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β</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参数在不同阶段的调整有效地提高了模型在新旧类别上的平衡，减少了新类别对旧类别的偏差影响。</a:t>
              </a: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692299" y="2489126"/>
            <a:ext cx="2210250" cy="3018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800" b="1" dirty="0">
                <a:latin typeface="微软雅黑" panose="020B0503020204020204" pitchFamily="34" charset="-122"/>
                <a:ea typeface="微软雅黑" panose="020B0503020204020204" pitchFamily="34" charset="-122"/>
              </a:rPr>
              <a:t>作用</a:t>
            </a:r>
          </a:p>
        </p:txBody>
      </p:sp>
      <p:pic>
        <p:nvPicPr>
          <p:cNvPr id="33" name="图片 32">
            <a:extLst>
              <a:ext uri="{FF2B5EF4-FFF2-40B4-BE49-F238E27FC236}">
                <a16:creationId xmlns:a16="http://schemas.microsoft.com/office/drawing/2014/main" id="{80E17FE6-465C-4DDC-9AF2-3129D645B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4" name="TextBox 7">
            <a:extLst>
              <a:ext uri="{FF2B5EF4-FFF2-40B4-BE49-F238E27FC236}">
                <a16:creationId xmlns:a16="http://schemas.microsoft.com/office/drawing/2014/main" id="{397A07A7-C322-4CB8-8A9D-B1543BE1156E}"/>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5" name="TextBox 7">
            <a:extLst>
              <a:ext uri="{FF2B5EF4-FFF2-40B4-BE49-F238E27FC236}">
                <a16:creationId xmlns:a16="http://schemas.microsoft.com/office/drawing/2014/main" id="{8F6DA6AA-AEA9-498B-8BEF-ADD78912CCF3}"/>
              </a:ext>
            </a:extLst>
          </p:cNvPr>
          <p:cNvSpPr txBox="1"/>
          <p:nvPr/>
        </p:nvSpPr>
        <p:spPr>
          <a:xfrm>
            <a:off x="5148348"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sp>
        <p:nvSpPr>
          <p:cNvPr id="46" name="TextBox 9">
            <a:extLst>
              <a:ext uri="{FF2B5EF4-FFF2-40B4-BE49-F238E27FC236}">
                <a16:creationId xmlns:a16="http://schemas.microsoft.com/office/drawing/2014/main" id="{35AA5658-C345-44CC-987B-929992B334DB}"/>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47" name="TextBox 10">
            <a:extLst>
              <a:ext uri="{FF2B5EF4-FFF2-40B4-BE49-F238E27FC236}">
                <a16:creationId xmlns:a16="http://schemas.microsoft.com/office/drawing/2014/main" id="{863C4C61-5DE1-4830-901D-94365EC386E9}"/>
              </a:ext>
            </a:extLst>
          </p:cNvPr>
          <p:cNvSpPr txBox="1"/>
          <p:nvPr/>
        </p:nvSpPr>
        <p:spPr>
          <a:xfrm>
            <a:off x="8337253" y="215903"/>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Tree>
    <p:extLst>
      <p:ext uri="{BB962C8B-B14F-4D97-AF65-F5344CB8AC3E}">
        <p14:creationId xmlns:p14="http://schemas.microsoft.com/office/powerpoint/2010/main" val="59654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 presetClass="entr" presetSubtype="4" decel="5330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750" fill="hold"/>
                                        <p:tgtEl>
                                          <p:spTgt spid="43"/>
                                        </p:tgtEl>
                                        <p:attrNameLst>
                                          <p:attrName>ppt_x</p:attrName>
                                        </p:attrNameLst>
                                      </p:cBhvr>
                                      <p:tavLst>
                                        <p:tav tm="0">
                                          <p:val>
                                            <p:strVal val="#ppt_x"/>
                                          </p:val>
                                        </p:tav>
                                        <p:tav tm="100000">
                                          <p:val>
                                            <p:strVal val="#ppt_x"/>
                                          </p:val>
                                        </p:tav>
                                      </p:tavLst>
                                    </p:anim>
                                    <p:anim calcmode="lin" valueType="num">
                                      <p:cBhvr additive="base">
                                        <p:cTn id="15" dur="750" fill="hold"/>
                                        <p:tgtEl>
                                          <p:spTgt spid="43"/>
                                        </p:tgtEl>
                                        <p:attrNameLst>
                                          <p:attrName>ppt_y</p:attrName>
                                        </p:attrNameLst>
                                      </p:cBhvr>
                                      <p:tavLst>
                                        <p:tav tm="0">
                                          <p:val>
                                            <p:strVal val="1+#ppt_h/2"/>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2750"/>
                            </p:stCondLst>
                            <p:childTnLst>
                              <p:par>
                                <p:cTn id="29" presetID="42"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animBg="1"/>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作用与结论</a:t>
            </a:r>
          </a:p>
        </p:txBody>
      </p:sp>
      <p:cxnSp>
        <p:nvCxnSpPr>
          <p:cNvPr id="34" name="直接连接符 33"/>
          <p:cNvCxnSpPr>
            <a:cxnSpLocks/>
          </p:cNvCxnSpPr>
          <p:nvPr/>
        </p:nvCxnSpPr>
        <p:spPr>
          <a:xfrm>
            <a:off x="425752" y="1528840"/>
            <a:ext cx="13716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0" y="1144901"/>
            <a:ext cx="2487538"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结论</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80E17FE6-465C-4DDC-9AF2-3129D645B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4" name="TextBox 7">
            <a:extLst>
              <a:ext uri="{FF2B5EF4-FFF2-40B4-BE49-F238E27FC236}">
                <a16:creationId xmlns:a16="http://schemas.microsoft.com/office/drawing/2014/main" id="{397A07A7-C322-4CB8-8A9D-B1543BE1156E}"/>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5" name="TextBox 7">
            <a:extLst>
              <a:ext uri="{FF2B5EF4-FFF2-40B4-BE49-F238E27FC236}">
                <a16:creationId xmlns:a16="http://schemas.microsoft.com/office/drawing/2014/main" id="{8F6DA6AA-AEA9-498B-8BEF-ADD78912CCF3}"/>
              </a:ext>
            </a:extLst>
          </p:cNvPr>
          <p:cNvSpPr txBox="1"/>
          <p:nvPr/>
        </p:nvSpPr>
        <p:spPr>
          <a:xfrm>
            <a:off x="5148348"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sp>
        <p:nvSpPr>
          <p:cNvPr id="46" name="TextBox 9">
            <a:extLst>
              <a:ext uri="{FF2B5EF4-FFF2-40B4-BE49-F238E27FC236}">
                <a16:creationId xmlns:a16="http://schemas.microsoft.com/office/drawing/2014/main" id="{35AA5658-C345-44CC-987B-929992B334DB}"/>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47" name="TextBox 10">
            <a:extLst>
              <a:ext uri="{FF2B5EF4-FFF2-40B4-BE49-F238E27FC236}">
                <a16:creationId xmlns:a16="http://schemas.microsoft.com/office/drawing/2014/main" id="{863C4C61-5DE1-4830-901D-94365EC386E9}"/>
              </a:ext>
            </a:extLst>
          </p:cNvPr>
          <p:cNvSpPr txBox="1"/>
          <p:nvPr/>
        </p:nvSpPr>
        <p:spPr>
          <a:xfrm>
            <a:off x="8337253" y="215903"/>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pic>
        <p:nvPicPr>
          <p:cNvPr id="26" name="图片 25" descr="截屏2024-06-21 20.43.46">
            <a:extLst>
              <a:ext uri="{FF2B5EF4-FFF2-40B4-BE49-F238E27FC236}">
                <a16:creationId xmlns:a16="http://schemas.microsoft.com/office/drawing/2014/main" id="{9095E75F-7A81-494F-83E0-09EB0A2DDB77}"/>
              </a:ext>
            </a:extLst>
          </p:cNvPr>
          <p:cNvPicPr/>
          <p:nvPr/>
        </p:nvPicPr>
        <p:blipFill>
          <a:blip r:embed="rId4"/>
          <a:stretch>
            <a:fillRect/>
          </a:stretch>
        </p:blipFill>
        <p:spPr>
          <a:xfrm>
            <a:off x="1031788" y="1707587"/>
            <a:ext cx="10128424" cy="2911449"/>
          </a:xfrm>
          <a:prstGeom prst="rect">
            <a:avLst/>
          </a:prstGeom>
        </p:spPr>
      </p:pic>
      <p:grpSp>
        <p:nvGrpSpPr>
          <p:cNvPr id="27" name="组合 26">
            <a:extLst>
              <a:ext uri="{FF2B5EF4-FFF2-40B4-BE49-F238E27FC236}">
                <a16:creationId xmlns:a16="http://schemas.microsoft.com/office/drawing/2014/main" id="{598A845D-98F4-4293-A048-AAAE895174E3}"/>
              </a:ext>
            </a:extLst>
          </p:cNvPr>
          <p:cNvGrpSpPr/>
          <p:nvPr/>
        </p:nvGrpSpPr>
        <p:grpSpPr>
          <a:xfrm>
            <a:off x="2321101" y="5060209"/>
            <a:ext cx="7549798" cy="1305780"/>
            <a:chOff x="2089873" y="4467819"/>
            <a:chExt cx="7549798" cy="1305780"/>
          </a:xfrm>
        </p:grpSpPr>
        <p:sp>
          <p:nvSpPr>
            <p:cNvPr id="28" name="矩形 27">
              <a:extLst>
                <a:ext uri="{FF2B5EF4-FFF2-40B4-BE49-F238E27FC236}">
                  <a16:creationId xmlns:a16="http://schemas.microsoft.com/office/drawing/2014/main" id="{7F95E2AE-8838-48FA-94C5-E0CF541CAA44}"/>
                </a:ext>
              </a:extLst>
            </p:cNvPr>
            <p:cNvSpPr/>
            <p:nvPr/>
          </p:nvSpPr>
          <p:spPr>
            <a:xfrm>
              <a:off x="2089873" y="4467819"/>
              <a:ext cx="7549798" cy="1305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29" name="文本框 28">
              <a:extLst>
                <a:ext uri="{FF2B5EF4-FFF2-40B4-BE49-F238E27FC236}">
                  <a16:creationId xmlns:a16="http://schemas.microsoft.com/office/drawing/2014/main" id="{CA29C803-4D16-4188-8761-8B273E36D471}"/>
                </a:ext>
              </a:extLst>
            </p:cNvPr>
            <p:cNvSpPr txBox="1"/>
            <p:nvPr/>
          </p:nvSpPr>
          <p:spPr>
            <a:xfrm>
              <a:off x="2256310" y="4520544"/>
              <a:ext cx="7245041" cy="1200329"/>
            </a:xfrm>
            <a:prstGeom prst="rect">
              <a:avLst/>
            </a:prstGeom>
            <a:noFill/>
          </p:spPr>
          <p:txBody>
            <a:bodyPr wrap="square" rtlCol="0">
              <a:spAutoFit/>
            </a:bodyPr>
            <a:lstStyle/>
            <a:p>
              <a:r>
                <a:rPr lang="zh-CN" altLang="en-US" sz="1800" kern="100" dirty="0">
                  <a:solidFill>
                    <a:schemeClr val="bg1"/>
                  </a:solidFill>
                  <a:effectLst/>
                  <a:ea typeface="宋体" panose="02010600030101010101" pitchFamily="2" charset="-122"/>
                  <a:cs typeface="宋体" panose="02010600030101010101" pitchFamily="2" charset="-122"/>
                </a:rPr>
                <a:t>偏差校正层在增量学习中能够有效地减轻新旧类别之间的偏差，提高模型的总体准确率。</a:t>
              </a:r>
              <a:r>
                <a:rPr lang="zh-CN" altLang="en-US" kern="100" dirty="0">
                  <a:solidFill>
                    <a:schemeClr val="bg1"/>
                  </a:solidFill>
                  <a:ea typeface="宋体" panose="02010600030101010101" pitchFamily="2" charset="-122"/>
                  <a:cs typeface="宋体" panose="02010600030101010101" pitchFamily="2" charset="-122"/>
                </a:rPr>
                <a:t>但</a:t>
              </a:r>
              <a:r>
                <a:rPr lang="zh-CN" altLang="en-US" sz="1800" kern="100" dirty="0">
                  <a:solidFill>
                    <a:schemeClr val="bg1"/>
                  </a:solidFill>
                  <a:effectLst/>
                  <a:ea typeface="宋体" panose="02010600030101010101" pitchFamily="2" charset="-122"/>
                  <a:cs typeface="宋体" panose="02010600030101010101" pitchFamily="2" charset="-122"/>
                </a:rPr>
                <a:t>随着类别数量的增加，模型性能仍然有所下降。未来需要进一步研究和优化偏差校正方法，以提升增量学习中的模型性能。</a:t>
              </a:r>
            </a:p>
          </p:txBody>
        </p:sp>
      </p:grpSp>
      <p:sp>
        <p:nvSpPr>
          <p:cNvPr id="3" name="文本框 2">
            <a:extLst>
              <a:ext uri="{FF2B5EF4-FFF2-40B4-BE49-F238E27FC236}">
                <a16:creationId xmlns:a16="http://schemas.microsoft.com/office/drawing/2014/main" id="{CAAA3B9F-F864-4158-AC3F-762460995C4E}"/>
              </a:ext>
            </a:extLst>
          </p:cNvPr>
          <p:cNvSpPr txBox="1"/>
          <p:nvPr/>
        </p:nvSpPr>
        <p:spPr>
          <a:xfrm>
            <a:off x="4933648" y="1347085"/>
            <a:ext cx="6428363" cy="338554"/>
          </a:xfrm>
          <a:prstGeom prst="rect">
            <a:avLst/>
          </a:prstGeom>
          <a:noFill/>
        </p:spPr>
        <p:txBody>
          <a:bodyPr wrap="non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不同增量学习方法在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CIFAR-100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数据集上的表现（数据来自原论文）</a:t>
            </a:r>
          </a:p>
        </p:txBody>
      </p:sp>
    </p:spTree>
    <p:extLst>
      <p:ext uri="{BB962C8B-B14F-4D97-AF65-F5344CB8AC3E}">
        <p14:creationId xmlns:p14="http://schemas.microsoft.com/office/powerpoint/2010/main" val="331069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作用与结论</a:t>
            </a:r>
          </a:p>
        </p:txBody>
      </p:sp>
      <p:cxnSp>
        <p:nvCxnSpPr>
          <p:cNvPr id="34" name="直接连接符 33"/>
          <p:cNvCxnSpPr>
            <a:cxnSpLocks/>
          </p:cNvCxnSpPr>
          <p:nvPr/>
        </p:nvCxnSpPr>
        <p:spPr>
          <a:xfrm>
            <a:off x="425752" y="1528840"/>
            <a:ext cx="20617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40080" y="1144901"/>
            <a:ext cx="1847458"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技术创新点</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80E17FE6-465C-4DDC-9AF2-3129D645B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44" name="TextBox 7">
            <a:extLst>
              <a:ext uri="{FF2B5EF4-FFF2-40B4-BE49-F238E27FC236}">
                <a16:creationId xmlns:a16="http://schemas.microsoft.com/office/drawing/2014/main" id="{397A07A7-C322-4CB8-8A9D-B1543BE1156E}"/>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
        <p:nvSpPr>
          <p:cNvPr id="45" name="TextBox 7">
            <a:extLst>
              <a:ext uri="{FF2B5EF4-FFF2-40B4-BE49-F238E27FC236}">
                <a16:creationId xmlns:a16="http://schemas.microsoft.com/office/drawing/2014/main" id="{8F6DA6AA-AEA9-498B-8BEF-ADD78912CCF3}"/>
              </a:ext>
            </a:extLst>
          </p:cNvPr>
          <p:cNvSpPr txBox="1"/>
          <p:nvPr/>
        </p:nvSpPr>
        <p:spPr>
          <a:xfrm>
            <a:off x="5148348" y="224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建模过程</a:t>
            </a:r>
          </a:p>
        </p:txBody>
      </p:sp>
      <p:sp>
        <p:nvSpPr>
          <p:cNvPr id="46" name="TextBox 9">
            <a:extLst>
              <a:ext uri="{FF2B5EF4-FFF2-40B4-BE49-F238E27FC236}">
                <a16:creationId xmlns:a16="http://schemas.microsoft.com/office/drawing/2014/main" id="{35AA5658-C345-44CC-987B-929992B334DB}"/>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47" name="TextBox 10">
            <a:extLst>
              <a:ext uri="{FF2B5EF4-FFF2-40B4-BE49-F238E27FC236}">
                <a16:creationId xmlns:a16="http://schemas.microsoft.com/office/drawing/2014/main" id="{863C4C61-5DE1-4830-901D-94365EC386E9}"/>
              </a:ext>
            </a:extLst>
          </p:cNvPr>
          <p:cNvSpPr txBox="1"/>
          <p:nvPr/>
        </p:nvSpPr>
        <p:spPr>
          <a:xfrm>
            <a:off x="8337253" y="215903"/>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23" name="Freeform 25">
            <a:extLst>
              <a:ext uri="{FF2B5EF4-FFF2-40B4-BE49-F238E27FC236}">
                <a16:creationId xmlns:a16="http://schemas.microsoft.com/office/drawing/2014/main" id="{51A3DA6F-3ACB-464F-9A9F-354862A1A234}"/>
              </a:ext>
            </a:extLst>
          </p:cNvPr>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solidFill>
          <a:ln>
            <a:noFill/>
          </a:ln>
        </p:spPr>
        <p:txBody>
          <a:bodyPr/>
          <a:lstStyle/>
          <a:p>
            <a:endParaRPr lang="zh-CN" altLang="en-US" sz="3200"/>
          </a:p>
        </p:txBody>
      </p:sp>
      <p:sp>
        <p:nvSpPr>
          <p:cNvPr id="25" name="Freeform 19">
            <a:extLst>
              <a:ext uri="{FF2B5EF4-FFF2-40B4-BE49-F238E27FC236}">
                <a16:creationId xmlns:a16="http://schemas.microsoft.com/office/drawing/2014/main" id="{E805288E-AF55-4B5C-9C1F-4F91446603F0}"/>
              </a:ext>
            </a:extLst>
          </p:cNvPr>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2"/>
          </a:solidFill>
          <a:ln>
            <a:noFill/>
          </a:ln>
        </p:spPr>
        <p:txBody>
          <a:bodyPr/>
          <a:lstStyle/>
          <a:p>
            <a:endParaRPr lang="zh-CN" altLang="en-US" sz="3200"/>
          </a:p>
        </p:txBody>
      </p:sp>
      <p:sp>
        <p:nvSpPr>
          <p:cNvPr id="31" name="Freeform 21">
            <a:extLst>
              <a:ext uri="{FF2B5EF4-FFF2-40B4-BE49-F238E27FC236}">
                <a16:creationId xmlns:a16="http://schemas.microsoft.com/office/drawing/2014/main" id="{38B43E7C-6B0C-4976-8EDC-C2F322C6E733}"/>
              </a:ext>
            </a:extLst>
          </p:cNvPr>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solidFill>
          <a:ln>
            <a:noFill/>
          </a:ln>
        </p:spPr>
        <p:txBody>
          <a:bodyPr/>
          <a:lstStyle/>
          <a:p>
            <a:endParaRPr lang="zh-CN" altLang="en-US" sz="3200"/>
          </a:p>
        </p:txBody>
      </p:sp>
      <p:sp>
        <p:nvSpPr>
          <p:cNvPr id="32" name="Freeform 23">
            <a:extLst>
              <a:ext uri="{FF2B5EF4-FFF2-40B4-BE49-F238E27FC236}">
                <a16:creationId xmlns:a16="http://schemas.microsoft.com/office/drawing/2014/main" id="{E5E2591F-BB0B-4B83-9C4C-673756FFDD68}"/>
              </a:ext>
            </a:extLst>
          </p:cNvPr>
          <p:cNvSpPr/>
          <p:nvPr/>
        </p:nvSpPr>
        <p:spPr bwMode="auto">
          <a:xfrm>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2"/>
          </a:solidFill>
          <a:ln>
            <a:noFill/>
          </a:ln>
        </p:spPr>
        <p:txBody>
          <a:bodyPr/>
          <a:lstStyle/>
          <a:p>
            <a:endParaRPr lang="zh-CN" altLang="en-US" sz="3200"/>
          </a:p>
        </p:txBody>
      </p:sp>
      <p:grpSp>
        <p:nvGrpSpPr>
          <p:cNvPr id="39" name="组合 38">
            <a:extLst>
              <a:ext uri="{FF2B5EF4-FFF2-40B4-BE49-F238E27FC236}">
                <a16:creationId xmlns:a16="http://schemas.microsoft.com/office/drawing/2014/main" id="{F682FFB9-4295-464A-8896-3E3A34878081}"/>
              </a:ext>
            </a:extLst>
          </p:cNvPr>
          <p:cNvGrpSpPr/>
          <p:nvPr/>
        </p:nvGrpSpPr>
        <p:grpSpPr bwMode="auto">
          <a:xfrm>
            <a:off x="715130" y="2291368"/>
            <a:ext cx="3382736" cy="1653892"/>
            <a:chOff x="6894243" y="1752440"/>
            <a:chExt cx="2361693" cy="1654014"/>
          </a:xfrm>
        </p:grpSpPr>
        <p:sp>
          <p:nvSpPr>
            <p:cNvPr id="40" name="文本框 39">
              <a:extLst>
                <a:ext uri="{FF2B5EF4-FFF2-40B4-BE49-F238E27FC236}">
                  <a16:creationId xmlns:a16="http://schemas.microsoft.com/office/drawing/2014/main" id="{31E07DD3-43F8-4260-9B15-A502DC5F3341}"/>
                </a:ext>
              </a:extLst>
            </p:cNvPr>
            <p:cNvSpPr txBox="1">
              <a:spLocks noChangeArrowheads="1"/>
            </p:cNvSpPr>
            <p:nvPr/>
          </p:nvSpPr>
          <p:spPr bwMode="auto">
            <a:xfrm>
              <a:off x="7453053" y="1752440"/>
              <a:ext cx="1802883" cy="49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 偏差校正层</a:t>
              </a:r>
            </a:p>
          </p:txBody>
        </p:sp>
        <p:sp>
          <p:nvSpPr>
            <p:cNvPr id="41" name="矩形 40">
              <a:extLst>
                <a:ext uri="{FF2B5EF4-FFF2-40B4-BE49-F238E27FC236}">
                  <a16:creationId xmlns:a16="http://schemas.microsoft.com/office/drawing/2014/main" id="{24112E5A-CAA6-4178-96A7-35F0E99FA9F5}"/>
                </a:ext>
              </a:extLst>
            </p:cNvPr>
            <p:cNvSpPr>
              <a:spLocks noChangeArrowheads="1"/>
            </p:cNvSpPr>
            <p:nvPr/>
          </p:nvSpPr>
          <p:spPr bwMode="auto">
            <a:xfrm>
              <a:off x="6894243" y="2249513"/>
              <a:ext cx="2361693" cy="115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通过简单的线性模型校正分类器层的偏差，有效地解决了增量学习中的数据不平衡问题。</a:t>
              </a:r>
              <a:endParaRPr lang="en-US" altLang="zh-CN" sz="16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9" name="组合 19">
            <a:extLst>
              <a:ext uri="{FF2B5EF4-FFF2-40B4-BE49-F238E27FC236}">
                <a16:creationId xmlns:a16="http://schemas.microsoft.com/office/drawing/2014/main" id="{DE7E9BF3-C881-4E3C-88E3-CC8EC29F522C}"/>
              </a:ext>
            </a:extLst>
          </p:cNvPr>
          <p:cNvGrpSpPr/>
          <p:nvPr/>
        </p:nvGrpSpPr>
        <p:grpSpPr bwMode="auto">
          <a:xfrm>
            <a:off x="7893356" y="2012280"/>
            <a:ext cx="3382736" cy="1677413"/>
            <a:chOff x="6894244" y="1864174"/>
            <a:chExt cx="2361693" cy="1677543"/>
          </a:xfrm>
        </p:grpSpPr>
        <p:sp>
          <p:nvSpPr>
            <p:cNvPr id="50" name="文本框 22">
              <a:extLst>
                <a:ext uri="{FF2B5EF4-FFF2-40B4-BE49-F238E27FC236}">
                  <a16:creationId xmlns:a16="http://schemas.microsoft.com/office/drawing/2014/main" id="{AFE4B6C1-E0DD-4C7D-8339-6C305EFD1A8D}"/>
                </a:ext>
              </a:extLst>
            </p:cNvPr>
            <p:cNvSpPr txBox="1">
              <a:spLocks noChangeArrowheads="1"/>
            </p:cNvSpPr>
            <p:nvPr/>
          </p:nvSpPr>
          <p:spPr bwMode="auto">
            <a:xfrm>
              <a:off x="6894244" y="1864174"/>
              <a:ext cx="1251100" cy="4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lnSpc>
                  <a:spcPct val="150000"/>
                </a:lnSpc>
                <a:defRPr sz="2000" b="1">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defRPr>
                  <a:latin typeface="Open Sans" panose="020B0606030504020204" pitchFamily="34" charset="0"/>
                  <a:ea typeface="冬青黑体简体中文 W3" charset="-122"/>
                </a:defRPr>
              </a:lvl2pPr>
              <a:lvl3pPr marL="1143000" indent="-228600">
                <a:defRPr>
                  <a:latin typeface="Open Sans" panose="020B0606030504020204" pitchFamily="34" charset="0"/>
                  <a:ea typeface="冬青黑体简体中文 W3" charset="-122"/>
                </a:defRPr>
              </a:lvl3pPr>
              <a:lvl4pPr marL="1600200" indent="-228600">
                <a:defRPr>
                  <a:latin typeface="Open Sans" panose="020B0606030504020204" pitchFamily="34" charset="0"/>
                  <a:ea typeface="冬青黑体简体中文 W3" charset="-122"/>
                </a:defRPr>
              </a:lvl4pPr>
              <a:lvl5pPr marL="2057400" indent="-228600">
                <a:defRPr>
                  <a:latin typeface="Open Sans" panose="020B0606030504020204" pitchFamily="34" charset="0"/>
                  <a:ea typeface="冬青黑体简体中文 W3" charset="-122"/>
                </a:defRPr>
              </a:lvl5pPr>
              <a:lvl6pPr marL="2514600" indent="-228600" fontAlgn="base">
                <a:spcBef>
                  <a:spcPct val="0"/>
                </a:spcBef>
                <a:spcAft>
                  <a:spcPct val="0"/>
                </a:spcAft>
                <a:defRPr>
                  <a:latin typeface="Open Sans" panose="020B0606030504020204" pitchFamily="34" charset="0"/>
                  <a:ea typeface="冬青黑体简体中文 W3" charset="-122"/>
                </a:defRPr>
              </a:lvl6pPr>
              <a:lvl7pPr marL="2971800" indent="-228600" fontAlgn="base">
                <a:spcBef>
                  <a:spcPct val="0"/>
                </a:spcBef>
                <a:spcAft>
                  <a:spcPct val="0"/>
                </a:spcAft>
                <a:defRPr>
                  <a:latin typeface="Open Sans" panose="020B0606030504020204" pitchFamily="34" charset="0"/>
                  <a:ea typeface="冬青黑体简体中文 W3" charset="-122"/>
                </a:defRPr>
              </a:lvl7pPr>
              <a:lvl8pPr marL="3429000" indent="-228600" fontAlgn="base">
                <a:spcBef>
                  <a:spcPct val="0"/>
                </a:spcBef>
                <a:spcAft>
                  <a:spcPct val="0"/>
                </a:spcAft>
                <a:defRPr>
                  <a:latin typeface="Open Sans" panose="020B0606030504020204" pitchFamily="34" charset="0"/>
                  <a:ea typeface="冬青黑体简体中文 W3" charset="-122"/>
                </a:defRPr>
              </a:lvl8pPr>
              <a:lvl9pPr marL="3886200" indent="-228600" fontAlgn="base">
                <a:spcBef>
                  <a:spcPct val="0"/>
                </a:spcBef>
                <a:spcAft>
                  <a:spcPct val="0"/>
                </a:spcAft>
                <a:defRPr>
                  <a:latin typeface="Open Sans" panose="020B0606030504020204" pitchFamily="34" charset="0"/>
                  <a:ea typeface="冬青黑体简体中文 W3" charset="-122"/>
                </a:defRPr>
              </a:lvl9pPr>
            </a:lstStyle>
            <a:p>
              <a:pPr algn="l"/>
              <a:r>
                <a:rPr lang="zh-CN" altLang="en-US" dirty="0"/>
                <a:t>小规模验证集</a:t>
              </a:r>
            </a:p>
          </p:txBody>
        </p:sp>
        <p:sp>
          <p:nvSpPr>
            <p:cNvPr id="51" name="矩形 21">
              <a:extLst>
                <a:ext uri="{FF2B5EF4-FFF2-40B4-BE49-F238E27FC236}">
                  <a16:creationId xmlns:a16="http://schemas.microsoft.com/office/drawing/2014/main" id="{7A4F1A67-BE99-4DC3-AD80-CE90719F71BD}"/>
                </a:ext>
              </a:extLst>
            </p:cNvPr>
            <p:cNvSpPr>
              <a:spLocks noChangeArrowheads="1"/>
            </p:cNvSpPr>
            <p:nvPr/>
          </p:nvSpPr>
          <p:spPr bwMode="auto">
            <a:xfrm>
              <a:off x="6894244" y="2384772"/>
              <a:ext cx="2361693" cy="115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50000"/>
                </a:lnSpc>
                <a:defRPr/>
              </a:pPr>
              <a:r>
                <a:rPr lang="zh-CN" altLang="en-US" sz="1600" kern="0" dirty="0">
                  <a:solidFill>
                    <a:schemeClr val="tx1">
                      <a:lumMod val="65000"/>
                      <a:lumOff val="35000"/>
                    </a:schemeClr>
                  </a:solidFill>
                  <a:latin typeface="微软雅黑" panose="020B0503020204020204" pitchFamily="34" charset="-122"/>
                  <a:ea typeface="微软雅黑" panose="020B0503020204020204" pitchFamily="34" charset="-122"/>
                </a:rPr>
                <a:t>利用小规模的验证集估计分类器层的偏差参数，不仅降低了计算复杂度，还提高了模型的泛化能力。</a:t>
              </a:r>
              <a:endParaRPr lang="en-US" altLang="zh-CN" sz="16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2" name="任意多边形 49">
            <a:extLst>
              <a:ext uri="{FF2B5EF4-FFF2-40B4-BE49-F238E27FC236}">
                <a16:creationId xmlns:a16="http://schemas.microsoft.com/office/drawing/2014/main" id="{8913B22F-D505-4667-AE56-40AF5EFF3F08}"/>
              </a:ext>
            </a:extLst>
          </p:cNvPr>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1"/>
          </a:solidFill>
          <a:ln>
            <a:noFill/>
          </a:ln>
        </p:spPr>
        <p:txBody>
          <a:bodyPr wrap="square" anchor="ctr">
            <a:noAutofit/>
          </a:bodyPr>
          <a:lstStyle/>
          <a:p>
            <a:endParaRPr lang="zh-CN" altLang="en-US" sz="3200"/>
          </a:p>
        </p:txBody>
      </p:sp>
    </p:spTree>
    <p:extLst>
      <p:ext uri="{BB962C8B-B14F-4D97-AF65-F5344CB8AC3E}">
        <p14:creationId xmlns:p14="http://schemas.microsoft.com/office/powerpoint/2010/main" val="8783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par>
                                <p:cTn id="32" presetID="2" presetClass="entr" presetSubtype="8" decel="5330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0-#ppt_w/2"/>
                                          </p:val>
                                        </p:tav>
                                        <p:tav tm="100000">
                                          <p:val>
                                            <p:strVal val="#ppt_x"/>
                                          </p:val>
                                        </p:tav>
                                      </p:tavLst>
                                    </p:anim>
                                    <p:anim calcmode="lin" valueType="num">
                                      <p:cBhvr additive="base">
                                        <p:cTn id="35" dur="750" fill="hold"/>
                                        <p:tgtEl>
                                          <p:spTgt spid="39"/>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 presetClass="entr" presetSubtype="2" decel="5330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1+#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3" grpId="0" animBg="1"/>
      <p:bldP spid="25" grpId="0" animBg="1"/>
      <p:bldP spid="31" grpId="0" animBg="1"/>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6DBDD02B-9AB9-497D-8F0B-468147B5BD50}"/>
              </a:ext>
            </a:extLst>
          </p:cNvPr>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p>
        </p:txBody>
      </p:sp>
      <p:sp>
        <p:nvSpPr>
          <p:cNvPr id="20" name="TextBox 10">
            <a:extLst>
              <a:ext uri="{FF2B5EF4-FFF2-40B4-BE49-F238E27FC236}">
                <a16:creationId xmlns:a16="http://schemas.microsoft.com/office/drawing/2014/main" id="{F418F862-819D-4292-A89F-E5114E23B227}"/>
              </a:ext>
            </a:extLst>
          </p:cNvPr>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DC754B86-73A7-4A82-964F-FD1E97816B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a:extLst>
              <a:ext uri="{FF2B5EF4-FFF2-40B4-BE49-F238E27FC236}">
                <a16:creationId xmlns:a16="http://schemas.microsoft.com/office/drawing/2014/main" id="{2A4159ED-547A-44C2-968F-432A5D671259}"/>
              </a:ext>
            </a:extLst>
          </p:cNvPr>
          <p:cNvPicPr>
            <a:picLocks noChangeAspect="1"/>
          </p:cNvPicPr>
          <p:nvPr/>
        </p:nvPicPr>
        <p:blipFill rotWithShape="1">
          <a:blip r:embed="rId4">
            <a:extLst>
              <a:ext uri="{28A0092B-C50C-407E-A947-70E740481C1C}">
                <a14:useLocalDpi xmlns:a14="http://schemas.microsoft.com/office/drawing/2010/main" val="0"/>
              </a:ext>
            </a:extLst>
          </a:blip>
          <a:srcRect t="21604" b="46967"/>
          <a:stretch/>
        </p:blipFill>
        <p:spPr>
          <a:xfrm>
            <a:off x="-8648" y="2196316"/>
            <a:ext cx="12209296" cy="2877923"/>
          </a:xfrm>
          <a:prstGeom prst="rect">
            <a:avLst/>
          </a:prstGeom>
        </p:spPr>
      </p:pic>
      <p:sp>
        <p:nvSpPr>
          <p:cNvPr id="21" name="矩形 20">
            <a:extLst>
              <a:ext uri="{FF2B5EF4-FFF2-40B4-BE49-F238E27FC236}">
                <a16:creationId xmlns:a16="http://schemas.microsoft.com/office/drawing/2014/main" id="{A76C22DA-1237-4A9B-ABB6-C1E603BC0BF7}"/>
              </a:ext>
            </a:extLst>
          </p:cNvPr>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EB6D77-87C8-43DE-BCBE-DAC77D2CBE44}"/>
              </a:ext>
            </a:extLst>
          </p:cNvPr>
          <p:cNvSpPr txBox="1"/>
          <p:nvPr/>
        </p:nvSpPr>
        <p:spPr>
          <a:xfrm>
            <a:off x="1879478" y="2881911"/>
            <a:ext cx="84330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p>
        </p:txBody>
      </p:sp>
      <p:sp>
        <p:nvSpPr>
          <p:cNvPr id="23" name="TextBox 10">
            <a:extLst>
              <a:ext uri="{FF2B5EF4-FFF2-40B4-BE49-F238E27FC236}">
                <a16:creationId xmlns:a16="http://schemas.microsoft.com/office/drawing/2014/main" id="{69A97299-DBB7-4C36-A64E-40A588619D66}"/>
              </a:ext>
            </a:extLst>
          </p:cNvPr>
          <p:cNvSpPr txBox="1"/>
          <p:nvPr/>
        </p:nvSpPr>
        <p:spPr>
          <a:xfrm>
            <a:off x="2718206" y="41424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中山大学人工智能学院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TextBox 7">
            <a:extLst>
              <a:ext uri="{FF2B5EF4-FFF2-40B4-BE49-F238E27FC236}">
                <a16:creationId xmlns:a16="http://schemas.microsoft.com/office/drawing/2014/main" id="{E52CA338-EEC2-265A-0515-0A49F2DE80AE}"/>
              </a:ext>
            </a:extLst>
          </p:cNvPr>
          <p:cNvSpPr txBox="1"/>
          <p:nvPr/>
        </p:nvSpPr>
        <p:spPr>
          <a:xfrm>
            <a:off x="5226445" y="5751921"/>
            <a:ext cx="2569886" cy="400085"/>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组员：马皓晖 谢顺华</a:t>
            </a:r>
            <a:endParaRPr lang="zh-CN" altLang="en-US" sz="2000" dirty="0">
              <a:solidFill>
                <a:srgbClr val="014723"/>
              </a:solidFill>
              <a:latin typeface="微软雅黑" panose="020B0503020204020204" pitchFamily="34" charset="-122"/>
              <a:ea typeface="微软雅黑" panose="020B0503020204020204" pitchFamily="34" charset="-122"/>
            </a:endParaRPr>
          </a:p>
        </p:txBody>
      </p:sp>
      <p:sp>
        <p:nvSpPr>
          <p:cNvPr id="5" name="Freeform 8">
            <a:extLst>
              <a:ext uri="{FF2B5EF4-FFF2-40B4-BE49-F238E27FC236}">
                <a16:creationId xmlns:a16="http://schemas.microsoft.com/office/drawing/2014/main" id="{DFE7C6E5-5FB3-B5C1-8D82-8597F281E92B}"/>
              </a:ext>
            </a:extLst>
          </p:cNvPr>
          <p:cNvSpPr>
            <a:spLocks noChangeAspect="1" noEditPoints="1"/>
          </p:cNvSpPr>
          <p:nvPr/>
        </p:nvSpPr>
        <p:spPr bwMode="auto">
          <a:xfrm>
            <a:off x="4762157" y="5718840"/>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750"/>
                                        <p:tgtEl>
                                          <p:spTgt spid="21"/>
                                        </p:tgtEl>
                                      </p:cBhvr>
                                    </p:animEffect>
                                  </p:childTnLst>
                                </p:cTn>
                              </p:par>
                            </p:childTnLst>
                          </p:cTn>
                        </p:par>
                        <p:par>
                          <p:cTn id="8" fill="hold">
                            <p:stCondLst>
                              <p:cond delay="75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strVal val="#ppt_w+.3"/>
                                          </p:val>
                                        </p:tav>
                                        <p:tav tm="100000">
                                          <p:val>
                                            <p:strVal val="#ppt_w"/>
                                          </p:val>
                                        </p:tav>
                                      </p:tavLst>
                                    </p:anim>
                                    <p:anim calcmode="lin" valueType="num">
                                      <p:cBhvr>
                                        <p:cTn id="12" dur="1000" fill="hold"/>
                                        <p:tgtEl>
                                          <p:spTgt spid="18"/>
                                        </p:tgtEl>
                                        <p:attrNameLst>
                                          <p:attrName>ppt_h</p:attrName>
                                        </p:attrNameLst>
                                      </p:cBhvr>
                                      <p:tavLst>
                                        <p:tav tm="0">
                                          <p:val>
                                            <p:strVal val="#ppt_h"/>
                                          </p:val>
                                        </p:tav>
                                        <p:tav tm="100000">
                                          <p:val>
                                            <p:strVal val="#ppt_h"/>
                                          </p:val>
                                        </p:tav>
                                      </p:tavLst>
                                    </p:anim>
                                    <p:animEffect transition="in" filter="fade">
                                      <p:cBhvr>
                                        <p:cTn id="13" dur="1000"/>
                                        <p:tgtEl>
                                          <p:spTgt spid="18"/>
                                        </p:tgtEl>
                                      </p:cBhvr>
                                    </p:animEffect>
                                  </p:childTnLst>
                                </p:cTn>
                              </p:par>
                            </p:childTnLst>
                          </p:cTn>
                        </p:par>
                        <p:par>
                          <p:cTn id="14" fill="hold">
                            <p:stCondLst>
                              <p:cond delay="2450"/>
                            </p:stCondLst>
                            <p:childTnLst>
                              <p:par>
                                <p:cTn id="15" presetID="8" presetClass="entr" presetSubtype="32" fill="hold" grpId="0" nodeType="after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Effect transition="in" filter="diamond(out)">
                                      <p:cBhvr>
                                        <p:cTn id="17" dur="1000"/>
                                        <p:tgtEl>
                                          <p:spTgt spid="20"/>
                                        </p:tgtEl>
                                      </p:cBhvr>
                                    </p:animEffect>
                                  </p:childTnLst>
                                </p:cTn>
                              </p:par>
                            </p:childTnLst>
                          </p:cTn>
                        </p:par>
                        <p:par>
                          <p:cTn id="18" fill="hold">
                            <p:stCondLst>
                              <p:cond delay="4350"/>
                            </p:stCondLst>
                            <p:childTnLst>
                              <p:par>
                                <p:cTn id="19" presetID="50" presetClass="entr" presetSubtype="0" decel="100000" fill="hold" grpId="0" nodeType="afterEffect">
                                  <p:stCondLst>
                                    <p:cond delay="0"/>
                                  </p:stCondLst>
                                  <p:iterate type="lt">
                                    <p:tmPct val="10000"/>
                                  </p:iterate>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strVal val="#ppt_w+.3"/>
                                          </p:val>
                                        </p:tav>
                                        <p:tav tm="100000">
                                          <p:val>
                                            <p:strVal val="#ppt_w"/>
                                          </p:val>
                                        </p:tav>
                                      </p:tavLst>
                                    </p:anim>
                                    <p:anim calcmode="lin" valueType="num">
                                      <p:cBhvr>
                                        <p:cTn id="22" dur="1000" fill="hold"/>
                                        <p:tgtEl>
                                          <p:spTgt spid="22"/>
                                        </p:tgtEl>
                                        <p:attrNameLst>
                                          <p:attrName>ppt_h</p:attrName>
                                        </p:attrNameLst>
                                      </p:cBhvr>
                                      <p:tavLst>
                                        <p:tav tm="0">
                                          <p:val>
                                            <p:strVal val="#ppt_h"/>
                                          </p:val>
                                        </p:tav>
                                        <p:tav tm="100000">
                                          <p:val>
                                            <p:strVal val="#ppt_h"/>
                                          </p:val>
                                        </p:tav>
                                      </p:tavLst>
                                    </p:anim>
                                    <p:animEffect transition="in" filter="fade">
                                      <p:cBhvr>
                                        <p:cTn id="23" dur="1000"/>
                                        <p:tgtEl>
                                          <p:spTgt spid="22"/>
                                        </p:tgtEl>
                                      </p:cBhvr>
                                    </p:animEffect>
                                  </p:childTnLst>
                                </p:cTn>
                              </p:par>
                            </p:childTnLst>
                          </p:cTn>
                        </p:par>
                        <p:par>
                          <p:cTn id="24" fill="hold">
                            <p:stCondLst>
                              <p:cond delay="6050"/>
                            </p:stCondLst>
                            <p:childTnLst>
                              <p:par>
                                <p:cTn id="25" presetID="8" presetClass="entr" presetSubtype="32" fill="hold" grpId="0" nodeType="after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Effect transition="in" filter="diamond(out)">
                                      <p:cBhvr>
                                        <p:cTn id="27" dur="1000"/>
                                        <p:tgtEl>
                                          <p:spTgt spid="23"/>
                                        </p:tgtEl>
                                      </p:cBhvr>
                                    </p:animEffect>
                                  </p:childTnLst>
                                </p:cTn>
                              </p:par>
                            </p:childTnLst>
                          </p:cTn>
                        </p:par>
                        <p:par>
                          <p:cTn id="28" fill="hold">
                            <p:stCondLst>
                              <p:cond delay="7950"/>
                            </p:stCondLst>
                            <p:childTnLst>
                              <p:par>
                                <p:cTn id="29" presetID="53" presetClass="entr" presetSubtype="16"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8450"/>
                            </p:stCondLst>
                            <p:childTnLst>
                              <p:par>
                                <p:cTn id="35" presetID="22" presetClass="entr" presetSubtype="8"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animBg="1"/>
      <p:bldP spid="22" grpId="0"/>
      <p:bldP spid="23" grpId="0"/>
      <p:bldP spid="3"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2FD7B3C-3D65-43D5-A5F7-750FBB41B05C}"/>
              </a:ext>
            </a:extLst>
          </p:cNvPr>
          <p:cNvPicPr>
            <a:picLocks noChangeAspect="1"/>
          </p:cNvPicPr>
          <p:nvPr/>
        </p:nvPicPr>
        <p:blipFill rotWithShape="1">
          <a:blip r:embed="rId3">
            <a:extLst>
              <a:ext uri="{28A0092B-C50C-407E-A947-70E740481C1C}">
                <a14:useLocalDpi xmlns:a14="http://schemas.microsoft.com/office/drawing/2010/main" val="0"/>
              </a:ext>
            </a:extLst>
          </a:blip>
          <a:srcRect t="21604" b="37591"/>
          <a:stretch/>
        </p:blipFill>
        <p:spPr>
          <a:xfrm>
            <a:off x="-17299" y="0"/>
            <a:ext cx="12209296" cy="3736490"/>
          </a:xfrm>
          <a:prstGeom prst="rect">
            <a:avLst/>
          </a:prstGeom>
        </p:spPr>
      </p:pic>
      <p:sp>
        <p:nvSpPr>
          <p:cNvPr id="11" name="矩形 10">
            <a:extLst>
              <a:ext uri="{FF2B5EF4-FFF2-40B4-BE49-F238E27FC236}">
                <a16:creationId xmlns:a16="http://schemas.microsoft.com/office/drawing/2014/main" id="{1109356D-6DD5-4AD0-8C21-5C3E03BD1166}"/>
              </a:ext>
            </a:extLst>
          </p:cNvPr>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建模过程</a:t>
            </a:r>
          </a:p>
        </p:txBody>
      </p:sp>
      <p:grpSp>
        <p:nvGrpSpPr>
          <p:cNvPr id="13" name="组合 12">
            <a:extLst>
              <a:ext uri="{FF2B5EF4-FFF2-40B4-BE49-F238E27FC236}">
                <a16:creationId xmlns:a16="http://schemas.microsoft.com/office/drawing/2014/main" id="{7E63D50B-460B-4A6B-A803-8DEC9027B455}"/>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B0676A4A-AE62-4A6A-82F1-E4A3E54931C0}"/>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BBB042D0-614B-4443-AFDB-1996D1298FC3}"/>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F2ED922D-E886-4C67-99F9-AC6843987F72}"/>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p>
        </p:txBody>
      </p:sp>
      <p:pic>
        <p:nvPicPr>
          <p:cNvPr id="18" name="图片 17">
            <a:extLst>
              <a:ext uri="{FF2B5EF4-FFF2-40B4-BE49-F238E27FC236}">
                <a16:creationId xmlns:a16="http://schemas.microsoft.com/office/drawing/2014/main" id="{2A3843A8-68DA-4C84-83D6-74E3BF280CD4}"/>
              </a:ext>
            </a:extLst>
          </p:cNvPr>
          <p:cNvPicPr>
            <a:picLocks noChangeAspect="1"/>
          </p:cNvPicPr>
          <p:nvPr/>
        </p:nvPicPr>
        <p:blipFill rotWithShape="1">
          <a:blip r:embed="rId4">
            <a:extLst>
              <a:ext uri="{28A0092B-C50C-407E-A947-70E740481C1C}">
                <a14:useLocalDpi xmlns:a14="http://schemas.microsoft.com/office/drawing/2010/main" val="0"/>
              </a:ext>
            </a:extLst>
          </a:blip>
          <a:srcRect t="19562" b="3296"/>
          <a:stretch/>
        </p:blipFill>
        <p:spPr>
          <a:xfrm>
            <a:off x="2716059" y="661011"/>
            <a:ext cx="6759883" cy="2383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6"/>
    </mc:Choice>
    <mc:Fallback>
      <p:transition spd="slow" advTm="666"/>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0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3"/>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3"/>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61" name="TextBox 7">
            <a:extLst>
              <a:ext uri="{FF2B5EF4-FFF2-40B4-BE49-F238E27FC236}">
                <a16:creationId xmlns:a16="http://schemas.microsoft.com/office/drawing/2014/main" id="{4F025260-2762-4600-9506-62DEFF474C07}"/>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29" name="TextBox 10"/>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247716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建模</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68CFB05-7DF1-4C0E-A6CE-15AAD9847A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6" name="图片 25">
            <a:extLst>
              <a:ext uri="{FF2B5EF4-FFF2-40B4-BE49-F238E27FC236}">
                <a16:creationId xmlns:a16="http://schemas.microsoft.com/office/drawing/2014/main" id="{C9864025-7A82-42AC-9D88-13C47003BD0D}"/>
              </a:ext>
            </a:extLst>
          </p:cNvPr>
          <p:cNvPicPr/>
          <p:nvPr/>
        </p:nvPicPr>
        <p:blipFill>
          <a:blip r:embed="rId4"/>
          <a:stretch>
            <a:fillRect/>
          </a:stretch>
        </p:blipFill>
        <p:spPr>
          <a:xfrm>
            <a:off x="2307907" y="1564774"/>
            <a:ext cx="7576185" cy="3332572"/>
          </a:xfrm>
          <a:prstGeom prst="rect">
            <a:avLst/>
          </a:prstGeom>
          <a:noFill/>
          <a:ln>
            <a:noFill/>
          </a:ln>
        </p:spPr>
      </p:pic>
      <p:grpSp>
        <p:nvGrpSpPr>
          <p:cNvPr id="32" name="组合 31">
            <a:extLst>
              <a:ext uri="{FF2B5EF4-FFF2-40B4-BE49-F238E27FC236}">
                <a16:creationId xmlns:a16="http://schemas.microsoft.com/office/drawing/2014/main" id="{9E7D32F7-6364-4FC9-8D5F-9AB75ED703E9}"/>
              </a:ext>
            </a:extLst>
          </p:cNvPr>
          <p:cNvGrpSpPr/>
          <p:nvPr/>
        </p:nvGrpSpPr>
        <p:grpSpPr>
          <a:xfrm>
            <a:off x="1809617" y="5251124"/>
            <a:ext cx="8833749" cy="995815"/>
            <a:chOff x="1876773" y="5713098"/>
            <a:chExt cx="8833749" cy="995815"/>
          </a:xfrm>
        </p:grpSpPr>
        <p:sp>
          <p:nvSpPr>
            <p:cNvPr id="33" name="矩形 32">
              <a:extLst>
                <a:ext uri="{FF2B5EF4-FFF2-40B4-BE49-F238E27FC236}">
                  <a16:creationId xmlns:a16="http://schemas.microsoft.com/office/drawing/2014/main" id="{7050DABA-DE80-477C-A4D8-06B7697BD5F3}"/>
                </a:ext>
              </a:extLst>
            </p:cNvPr>
            <p:cNvSpPr/>
            <p:nvPr/>
          </p:nvSpPr>
          <p:spPr>
            <a:xfrm>
              <a:off x="1876773" y="5713098"/>
              <a:ext cx="8833749" cy="995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6" name="文本框 35">
              <a:extLst>
                <a:ext uri="{FF2B5EF4-FFF2-40B4-BE49-F238E27FC236}">
                  <a16:creationId xmlns:a16="http://schemas.microsoft.com/office/drawing/2014/main" id="{073079AC-1927-4039-96F9-5B6A25EFE5FD}"/>
                </a:ext>
              </a:extLst>
            </p:cNvPr>
            <p:cNvSpPr txBox="1"/>
            <p:nvPr/>
          </p:nvSpPr>
          <p:spPr>
            <a:xfrm>
              <a:off x="2105002" y="5857062"/>
              <a:ext cx="8605520" cy="707886"/>
            </a:xfrm>
            <a:prstGeom prst="rect">
              <a:avLst/>
            </a:prstGeom>
            <a:noFill/>
          </p:spPr>
          <p:txBody>
            <a:bodyPr wrap="square">
              <a:spAutoFit/>
            </a:bodyPr>
            <a:lstStyle/>
            <a:p>
              <a:r>
                <a:rPr lang="en-US" altLang="zh-CN" sz="20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Bic</a:t>
              </a:r>
              <a:r>
                <a:rPr lang="zh-CN" altLang="en-US" sz="20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方法通过在全连接层之后引入了一个偏差校正层来纠正对新类的偏见</a:t>
              </a:r>
              <a:endParaRPr lang="en-US" altLang="zh-CN" sz="20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p>
              <a:r>
                <a:rPr lang="en-US" altLang="zh-CN" sz="20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Wingdings" panose="05000000000000000000" pitchFamily="2" charset="2"/>
                </a:rPr>
                <a:t></a:t>
              </a:r>
              <a:r>
                <a:rPr lang="zh-CN" altLang="en-US" sz="20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这种方法核心在于利用小验证集来估计并校正全连接层中的偏见</a:t>
              </a:r>
              <a:endPar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555615094"/>
      </p:ext>
    </p:extLst>
  </p:cSld>
  <p:clrMapOvr>
    <a:masterClrMapping/>
  </p:clrMapOvr>
  <mc:AlternateContent xmlns:mc="http://schemas.openxmlformats.org/markup-compatibility/2006">
    <mc:Choice xmlns:p14="http://schemas.microsoft.com/office/powerpoint/2010/main" Requires="p14">
      <p:transition spd="slow" p14:dur="2000" advTm="102"/>
    </mc:Choice>
    <mc:Fallback>
      <p:transition spd="slow" advTm="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61" name="TextBox 7">
            <a:extLst>
              <a:ext uri="{FF2B5EF4-FFF2-40B4-BE49-F238E27FC236}">
                <a16:creationId xmlns:a16="http://schemas.microsoft.com/office/drawing/2014/main" id="{4F025260-2762-4600-9506-62DEFF474C07}"/>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29" name="TextBox 10"/>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247716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数据集</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68CFB05-7DF1-4C0E-A6CE-15AAD9847A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50" name="学论网-矩形 1">
            <a:extLst>
              <a:ext uri="{FF2B5EF4-FFF2-40B4-BE49-F238E27FC236}">
                <a16:creationId xmlns:a16="http://schemas.microsoft.com/office/drawing/2014/main" id="{40F97CB1-9A3F-47CE-B71B-48341300CC12}"/>
              </a:ext>
            </a:extLst>
          </p:cNvPr>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论文中三个不同数据集的实验</a:t>
            </a:r>
          </a:p>
        </p:txBody>
      </p:sp>
      <p:sp>
        <p:nvSpPr>
          <p:cNvPr id="51" name="学论网-矩形 1">
            <a:extLst>
              <a:ext uri="{FF2B5EF4-FFF2-40B4-BE49-F238E27FC236}">
                <a16:creationId xmlns:a16="http://schemas.microsoft.com/office/drawing/2014/main" id="{00EC9D02-3F05-4983-AA28-654AAE5EAFA6}"/>
              </a:ext>
            </a:extLst>
          </p:cNvPr>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矩形 1">
            <a:extLst>
              <a:ext uri="{FF2B5EF4-FFF2-40B4-BE49-F238E27FC236}">
                <a16:creationId xmlns:a16="http://schemas.microsoft.com/office/drawing/2014/main" id="{0427F760-EDE1-4C17-9FB4-63309A731BB8}"/>
              </a:ext>
            </a:extLst>
          </p:cNvPr>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6" name="学论网-矩形 1">
            <a:extLst>
              <a:ext uri="{FF2B5EF4-FFF2-40B4-BE49-F238E27FC236}">
                <a16:creationId xmlns:a16="http://schemas.microsoft.com/office/drawing/2014/main" id="{283B516E-8134-48FF-A7EA-9BD8DCEBF1F9}"/>
              </a:ext>
            </a:extLst>
          </p:cNvPr>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7" name="学论网-www.xuelun.me">
            <a:extLst>
              <a:ext uri="{FF2B5EF4-FFF2-40B4-BE49-F238E27FC236}">
                <a16:creationId xmlns:a16="http://schemas.microsoft.com/office/drawing/2014/main" id="{0659A6E2-054A-45FA-95E8-F2C8AFC16FC3}"/>
              </a:ext>
            </a:extLst>
          </p:cNvPr>
          <p:cNvSpPr txBox="1"/>
          <p:nvPr/>
        </p:nvSpPr>
        <p:spPr>
          <a:xfrm>
            <a:off x="984805" y="3192656"/>
            <a:ext cx="3274874" cy="2674899"/>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CIFAR-100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60,000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32×32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RGB</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图像</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共</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个类别</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每个类别有</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500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张训练图像和</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张测试图像</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www.xuelun.me">
            <a:extLst>
              <a:ext uri="{FF2B5EF4-FFF2-40B4-BE49-F238E27FC236}">
                <a16:creationId xmlns:a16="http://schemas.microsoft.com/office/drawing/2014/main" id="{4F72F983-8A97-46E2-9EA4-46ACE982FBD2}"/>
              </a:ext>
            </a:extLst>
          </p:cNvPr>
          <p:cNvSpPr txBox="1"/>
          <p:nvPr/>
        </p:nvSpPr>
        <p:spPr>
          <a:xfrm>
            <a:off x="4421437" y="3192656"/>
            <a:ext cx="3312000" cy="2259401"/>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ImageNet-1000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1,281,167</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张训练图像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50,000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张验证图像</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分为</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个类别</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学论网-www.xuelun.me">
            <a:extLst>
              <a:ext uri="{FF2B5EF4-FFF2-40B4-BE49-F238E27FC236}">
                <a16:creationId xmlns:a16="http://schemas.microsoft.com/office/drawing/2014/main" id="{F83ED99F-4C95-43AB-B66E-4D60A40D9EE7}"/>
              </a:ext>
            </a:extLst>
          </p:cNvPr>
          <p:cNvSpPr txBox="1"/>
          <p:nvPr/>
        </p:nvSpPr>
        <p:spPr>
          <a:xfrm>
            <a:off x="7876632" y="3192655"/>
            <a:ext cx="3312000" cy="2674899"/>
          </a:xfrm>
          <a:prstGeom prst="rect">
            <a:avLst/>
          </a:prstGeom>
          <a:noFill/>
          <a:ln>
            <a:noFill/>
          </a:ln>
        </p:spPr>
        <p:txBody>
          <a:bodyPr wrap="square" lIns="0" tIns="0" rIns="0" bIns="0" rtlCol="0">
            <a:spAutoFit/>
          </a:bodyPr>
          <a:lstStyle/>
          <a:p>
            <a:pPr algn="ctr">
              <a:lnSpc>
                <a:spcPct val="150000"/>
              </a:lnSpc>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Celeb-10000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MS-Celeb-1M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数据集中随机选择</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10000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个类别</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293,052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张训练图像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141,984</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张验证图像</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7054114"/>
      </p:ext>
    </p:extLst>
  </p:cSld>
  <p:clrMapOvr>
    <a:masterClrMapping/>
  </p:clrMapOvr>
  <mc:AlternateContent xmlns:mc="http://schemas.openxmlformats.org/markup-compatibility/2006">
    <mc:Choice xmlns:p14="http://schemas.microsoft.com/office/powerpoint/2010/main" Requires="p14">
      <p:transition spd="slow" p14:dur="2000" advTm="524"/>
    </mc:Choice>
    <mc:Fallback>
      <p:transition spd="slow" advTm="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arn(inVertical)">
                                      <p:cBhvr>
                                        <p:cTn id="20" dur="500"/>
                                        <p:tgtEl>
                                          <p:spTgt spid="50"/>
                                        </p:tgtEl>
                                      </p:cBhvr>
                                    </p:animEffect>
                                  </p:childTnLst>
                                </p:cTn>
                              </p:par>
                            </p:childTnLst>
                          </p:cTn>
                        </p:par>
                        <p:par>
                          <p:cTn id="21" fill="hold">
                            <p:stCondLst>
                              <p:cond delay="1500"/>
                            </p:stCondLst>
                            <p:childTnLst>
                              <p:par>
                                <p:cTn id="22" presetID="2" presetClass="entr" presetSubtype="4" decel="533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750" fill="hold"/>
                                        <p:tgtEl>
                                          <p:spTgt spid="51"/>
                                        </p:tgtEl>
                                        <p:attrNameLst>
                                          <p:attrName>ppt_x</p:attrName>
                                        </p:attrNameLst>
                                      </p:cBhvr>
                                      <p:tavLst>
                                        <p:tav tm="0">
                                          <p:val>
                                            <p:strVal val="#ppt_x"/>
                                          </p:val>
                                        </p:tav>
                                        <p:tav tm="100000">
                                          <p:val>
                                            <p:strVal val="#ppt_x"/>
                                          </p:val>
                                        </p:tav>
                                      </p:tavLst>
                                    </p:anim>
                                    <p:anim calcmode="lin" valueType="num">
                                      <p:cBhvr additive="base">
                                        <p:cTn id="25" dur="75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decel="53300" fill="hold" grpId="0" nodeType="withEffect">
                                  <p:stCondLst>
                                    <p:cond delay="25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750" fill="hold"/>
                                        <p:tgtEl>
                                          <p:spTgt spid="55"/>
                                        </p:tgtEl>
                                        <p:attrNameLst>
                                          <p:attrName>ppt_x</p:attrName>
                                        </p:attrNameLst>
                                      </p:cBhvr>
                                      <p:tavLst>
                                        <p:tav tm="0">
                                          <p:val>
                                            <p:strVal val="#ppt_x"/>
                                          </p:val>
                                        </p:tav>
                                        <p:tav tm="100000">
                                          <p:val>
                                            <p:strVal val="#ppt_x"/>
                                          </p:val>
                                        </p:tav>
                                      </p:tavLst>
                                    </p:anim>
                                    <p:anim calcmode="lin" valueType="num">
                                      <p:cBhvr additive="base">
                                        <p:cTn id="29" dur="750" fill="hold"/>
                                        <p:tgtEl>
                                          <p:spTgt spid="55"/>
                                        </p:tgtEl>
                                        <p:attrNameLst>
                                          <p:attrName>ppt_y</p:attrName>
                                        </p:attrNameLst>
                                      </p:cBhvr>
                                      <p:tavLst>
                                        <p:tav tm="0">
                                          <p:val>
                                            <p:strVal val="1+#ppt_h/2"/>
                                          </p:val>
                                        </p:tav>
                                        <p:tav tm="100000">
                                          <p:val>
                                            <p:strVal val="#ppt_y"/>
                                          </p:val>
                                        </p:tav>
                                      </p:tavLst>
                                    </p:anim>
                                  </p:childTnLst>
                                </p:cTn>
                              </p:par>
                              <p:par>
                                <p:cTn id="30" presetID="2" presetClass="entr" presetSubtype="4" decel="5330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750" fill="hold"/>
                                        <p:tgtEl>
                                          <p:spTgt spid="56"/>
                                        </p:tgtEl>
                                        <p:attrNameLst>
                                          <p:attrName>ppt_x</p:attrName>
                                        </p:attrNameLst>
                                      </p:cBhvr>
                                      <p:tavLst>
                                        <p:tav tm="0">
                                          <p:val>
                                            <p:strVal val="#ppt_x"/>
                                          </p:val>
                                        </p:tav>
                                        <p:tav tm="100000">
                                          <p:val>
                                            <p:strVal val="#ppt_x"/>
                                          </p:val>
                                        </p:tav>
                                      </p:tavLst>
                                    </p:anim>
                                    <p:anim calcmode="lin" valueType="num">
                                      <p:cBhvr additive="base">
                                        <p:cTn id="33" dur="75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2750"/>
                            </p:stCondLst>
                            <p:childTnLst>
                              <p:par>
                                <p:cTn id="35" presetID="22" presetClass="entr" presetSubtype="1"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300"/>
                                        <p:tgtEl>
                                          <p:spTgt spid="57"/>
                                        </p:tgtEl>
                                      </p:cBhvr>
                                    </p:animEffect>
                                  </p:childTnLst>
                                </p:cTn>
                              </p:par>
                            </p:childTnLst>
                          </p:cTn>
                        </p:par>
                        <p:par>
                          <p:cTn id="38" fill="hold">
                            <p:stCondLst>
                              <p:cond delay="3050"/>
                            </p:stCondLst>
                            <p:childTnLst>
                              <p:par>
                                <p:cTn id="39" presetID="22" presetClass="entr" presetSubtype="1"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up)">
                                      <p:cBhvr>
                                        <p:cTn id="41" dur="300"/>
                                        <p:tgtEl>
                                          <p:spTgt spid="58"/>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up)">
                                      <p:cBhvr>
                                        <p:cTn id="45" dur="3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50" grpId="0" animBg="1"/>
      <p:bldP spid="51" grpId="0" animBg="1"/>
      <p:bldP spid="55" grpId="0" animBg="1"/>
      <p:bldP spid="56" grpId="0" animBg="1"/>
      <p:bldP spid="57" grpId="0" animBg="1"/>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8" y="1108968"/>
            <a:ext cx="247716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模型结构</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68CFB05-7DF1-4C0E-A6CE-15AAD9847A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50" name="矩形 49">
            <a:extLst>
              <a:ext uri="{FF2B5EF4-FFF2-40B4-BE49-F238E27FC236}">
                <a16:creationId xmlns:a16="http://schemas.microsoft.com/office/drawing/2014/main" id="{ADD97993-018D-4423-BB6E-9564890DA207}"/>
              </a:ext>
            </a:extLst>
          </p:cNvPr>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400" spc="300" dirty="0" err="1">
                <a:solidFill>
                  <a:schemeClr val="bg1"/>
                </a:solidFill>
                <a:latin typeface="微软雅黑" panose="020B0503020204020204" pitchFamily="34" charset="-122"/>
                <a:ea typeface="微软雅黑" panose="020B0503020204020204" pitchFamily="34" charset="-122"/>
              </a:rPr>
              <a:t>BiC</a:t>
            </a:r>
            <a:r>
              <a:rPr lang="zh-CN" altLang="en-US" sz="2400" spc="300" dirty="0">
                <a:solidFill>
                  <a:schemeClr val="bg1"/>
                </a:solidFill>
                <a:latin typeface="微软雅黑" panose="020B0503020204020204" pitchFamily="34" charset="-122"/>
                <a:ea typeface="微软雅黑" panose="020B0503020204020204" pitchFamily="34" charset="-122"/>
              </a:rPr>
              <a:t>方法</a:t>
            </a:r>
          </a:p>
        </p:txBody>
      </p:sp>
      <p:sp>
        <p:nvSpPr>
          <p:cNvPr id="51" name="左大括号 50">
            <a:extLst>
              <a:ext uri="{FF2B5EF4-FFF2-40B4-BE49-F238E27FC236}">
                <a16:creationId xmlns:a16="http://schemas.microsoft.com/office/drawing/2014/main" id="{808E18D3-B756-45F2-989B-5F7E32E67F99}"/>
              </a:ext>
            </a:extLst>
          </p:cNvPr>
          <p:cNvSpPr/>
          <p:nvPr/>
        </p:nvSpPr>
        <p:spPr>
          <a:xfrm>
            <a:off x="2393518" y="2154532"/>
            <a:ext cx="180000" cy="3922496"/>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927E7CAE-BE66-4F2F-916F-53F99EC9F5FE}"/>
              </a:ext>
            </a:extLst>
          </p:cNvPr>
          <p:cNvSpPr/>
          <p:nvPr/>
        </p:nvSpPr>
        <p:spPr>
          <a:xfrm>
            <a:off x="2734574" y="2689751"/>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第一阶段</a:t>
            </a:r>
          </a:p>
        </p:txBody>
      </p:sp>
      <p:sp>
        <p:nvSpPr>
          <p:cNvPr id="56" name="矩形 55">
            <a:extLst>
              <a:ext uri="{FF2B5EF4-FFF2-40B4-BE49-F238E27FC236}">
                <a16:creationId xmlns:a16="http://schemas.microsoft.com/office/drawing/2014/main" id="{79E82C58-E896-4277-9657-591DAB2DBFA0}"/>
              </a:ext>
            </a:extLst>
          </p:cNvPr>
          <p:cNvSpPr/>
          <p:nvPr/>
        </p:nvSpPr>
        <p:spPr>
          <a:xfrm>
            <a:off x="2729361" y="5037809"/>
            <a:ext cx="2016000" cy="504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第二阶段</a:t>
            </a:r>
          </a:p>
        </p:txBody>
      </p:sp>
      <p:sp>
        <p:nvSpPr>
          <p:cNvPr id="57" name="左大括号 56">
            <a:extLst>
              <a:ext uri="{FF2B5EF4-FFF2-40B4-BE49-F238E27FC236}">
                <a16:creationId xmlns:a16="http://schemas.microsoft.com/office/drawing/2014/main" id="{E716976E-5570-406B-A469-0153B83C83D1}"/>
              </a:ext>
            </a:extLst>
          </p:cNvPr>
          <p:cNvSpPr/>
          <p:nvPr/>
        </p:nvSpPr>
        <p:spPr>
          <a:xfrm>
            <a:off x="4848486" y="1996580"/>
            <a:ext cx="180000" cy="2055774"/>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9C700D3-1C6F-4530-A5AD-2D26FB855B2D}"/>
              </a:ext>
            </a:extLst>
          </p:cNvPr>
          <p:cNvSpPr/>
          <p:nvPr/>
        </p:nvSpPr>
        <p:spPr>
          <a:xfrm>
            <a:off x="5159273" y="1941702"/>
            <a:ext cx="6399752" cy="2165529"/>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构建一个卷积神经网络（</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CNN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使用传统增量学习方法来训练多个卷积层和至少一个全连接层（</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FC</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训练模型以识别旧类和新类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损失函数通常是交叉熵损失和蒸馏损失</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保持旧知识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8FC45267-E3A4-4468-AE4B-C73AFC223DA8}"/>
              </a:ext>
            </a:extLst>
          </p:cNvPr>
          <p:cNvSpPr/>
          <p:nvPr/>
        </p:nvSpPr>
        <p:spPr>
          <a:xfrm>
            <a:off x="5159273" y="4464038"/>
            <a:ext cx="6366878" cy="1651542"/>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冻结卷积层和全连接层通过小规模验证集来估计并校正分类器层的偏差。</a:t>
            </a:r>
          </a:p>
          <a:p>
            <a:pPr marL="342900" indent="-342900">
              <a:lnSpc>
                <a:spcPct val="130000"/>
              </a:lnSpc>
              <a:spcBef>
                <a:spcPts val="600"/>
              </a:spcBef>
              <a:spcAft>
                <a:spcPts val="600"/>
              </a:spcAft>
              <a:buFont typeface="+mj-lt"/>
              <a:buAutoNum type="arabi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偏差校正层（</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Bias Correction Layer</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在全连接层之后添加，用于校正对新类别的偏见</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0" name="左大括号 59">
            <a:extLst>
              <a:ext uri="{FF2B5EF4-FFF2-40B4-BE49-F238E27FC236}">
                <a16:creationId xmlns:a16="http://schemas.microsoft.com/office/drawing/2014/main" id="{2D5422FE-3336-4758-8883-33A8FAD70949}"/>
              </a:ext>
            </a:extLst>
          </p:cNvPr>
          <p:cNvSpPr/>
          <p:nvPr/>
        </p:nvSpPr>
        <p:spPr>
          <a:xfrm>
            <a:off x="4848486" y="4261922"/>
            <a:ext cx="180000" cy="2055774"/>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TextBox 10">
            <a:extLst>
              <a:ext uri="{FF2B5EF4-FFF2-40B4-BE49-F238E27FC236}">
                <a16:creationId xmlns:a16="http://schemas.microsoft.com/office/drawing/2014/main" id="{89987992-FC63-4DF0-8901-DD8DABDE900C}"/>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cxnSp>
        <p:nvCxnSpPr>
          <p:cNvPr id="62" name="直接连接符 61">
            <a:extLst>
              <a:ext uri="{FF2B5EF4-FFF2-40B4-BE49-F238E27FC236}">
                <a16:creationId xmlns:a16="http://schemas.microsoft.com/office/drawing/2014/main" id="{19175E4D-F770-4931-BA8A-599CFC86026B}"/>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7">
            <a:extLst>
              <a:ext uri="{FF2B5EF4-FFF2-40B4-BE49-F238E27FC236}">
                <a16:creationId xmlns:a16="http://schemas.microsoft.com/office/drawing/2014/main" id="{0D66F169-9DF8-4B1A-93D2-C2FC8C61F4A9}"/>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Tree>
  </p:cSld>
  <p:clrMapOvr>
    <a:masterClrMapping/>
  </p:clrMapOvr>
  <mc:AlternateContent xmlns:mc="http://schemas.openxmlformats.org/markup-compatibility/2006">
    <mc:Choice xmlns:p14="http://schemas.microsoft.com/office/powerpoint/2010/main" Requires="p14">
      <p:transition spd="slow" p14:dur="2000" advTm="102"/>
    </mc:Choice>
    <mc:Fallback>
      <p:transition spd="slow" advTm="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Horizontal)">
                                      <p:cBhvr>
                                        <p:cTn id="16" dur="500"/>
                                        <p:tgtEl>
                                          <p:spTgt spid="50"/>
                                        </p:tgtEl>
                                      </p:cBhvr>
                                    </p:animEffect>
                                  </p:childTnLst>
                                </p:cTn>
                              </p:par>
                            </p:childTnLst>
                          </p:cTn>
                        </p:par>
                        <p:par>
                          <p:cTn id="17" fill="hold">
                            <p:stCondLst>
                              <p:cond delay="1000"/>
                            </p:stCondLst>
                            <p:childTnLst>
                              <p:par>
                                <p:cTn id="18" presetID="16" presetClass="entr" presetSubtype="42"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outHorizontal)">
                                      <p:cBhvr>
                                        <p:cTn id="20" dur="500"/>
                                        <p:tgtEl>
                                          <p:spTgt spid="51"/>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1+#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16" presetClass="entr" presetSubtype="42"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arn(outHorizontal)">
                                      <p:cBhvr>
                                        <p:cTn id="34" dur="500"/>
                                        <p:tgtEl>
                                          <p:spTgt spid="57"/>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4000"/>
                            </p:stCondLst>
                            <p:childTnLst>
                              <p:par>
                                <p:cTn id="44" presetID="16" presetClass="entr" presetSubtype="42" fill="hold" grpId="0" nodeType="after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arn(outHorizontal)">
                                      <p:cBhvr>
                                        <p:cTn id="46" dur="500"/>
                                        <p:tgtEl>
                                          <p:spTgt spid="60"/>
                                        </p:tgtEl>
                                      </p:cBhvr>
                                    </p:animEffect>
                                  </p:childTnLst>
                                </p:cTn>
                              </p:par>
                            </p:childTnLst>
                          </p:cTn>
                        </p:par>
                        <p:par>
                          <p:cTn id="47" fill="hold">
                            <p:stCondLst>
                              <p:cond delay="4500"/>
                            </p:stCondLst>
                            <p:childTnLst>
                              <p:par>
                                <p:cTn id="48" presetID="22" presetClass="entr" presetSubtype="2" fill="hold"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50" grpId="0" animBg="1"/>
      <p:bldP spid="51" grpId="0" animBg="1"/>
      <p:bldP spid="55" grpId="0" animBg="1"/>
      <p:bldP spid="56" grpId="0" animBg="1"/>
      <p:bldP spid="57" grpId="0" animBg="1"/>
      <p:bldP spid="58" grpId="0"/>
      <p:bldP spid="59" grpId="0"/>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73910" y="1144901"/>
            <a:ext cx="4185920"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损失函数</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交叉熵损失和蒸馏损失</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68CFB05-7DF1-4C0E-A6CE-15AAD9847A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61" name="TextBox 10">
            <a:extLst>
              <a:ext uri="{FF2B5EF4-FFF2-40B4-BE49-F238E27FC236}">
                <a16:creationId xmlns:a16="http://schemas.microsoft.com/office/drawing/2014/main" id="{89987992-FC63-4DF0-8901-DD8DABDE900C}"/>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cxnSp>
        <p:nvCxnSpPr>
          <p:cNvPr id="62" name="直接连接符 61">
            <a:extLst>
              <a:ext uri="{FF2B5EF4-FFF2-40B4-BE49-F238E27FC236}">
                <a16:creationId xmlns:a16="http://schemas.microsoft.com/office/drawing/2014/main" id="{19175E4D-F770-4931-BA8A-599CFC86026B}"/>
              </a:ext>
            </a:extLst>
          </p:cNvPr>
          <p:cNvCxnSpPr>
            <a:cxnSpLocks/>
          </p:cNvCxnSpPr>
          <p:nvPr/>
        </p:nvCxnSpPr>
        <p:spPr>
          <a:xfrm>
            <a:off x="425752" y="1528840"/>
            <a:ext cx="4034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descr="IMG_256">
            <a:extLst>
              <a:ext uri="{FF2B5EF4-FFF2-40B4-BE49-F238E27FC236}">
                <a16:creationId xmlns:a16="http://schemas.microsoft.com/office/drawing/2014/main" id="{5D20A6E4-E2F3-4E0A-9D81-B2DDDB93D458}"/>
              </a:ext>
            </a:extLst>
          </p:cNvPr>
          <p:cNvPicPr/>
          <p:nvPr/>
        </p:nvPicPr>
        <p:blipFill>
          <a:blip r:embed="rId4"/>
          <a:stretch>
            <a:fillRect/>
          </a:stretch>
        </p:blipFill>
        <p:spPr>
          <a:xfrm>
            <a:off x="260485" y="2260601"/>
            <a:ext cx="6228928" cy="1355408"/>
          </a:xfrm>
          <a:prstGeom prst="rect">
            <a:avLst/>
          </a:prstGeom>
          <a:noFill/>
          <a:ln w="9525">
            <a:noFill/>
          </a:ln>
        </p:spPr>
      </p:pic>
      <p:pic>
        <p:nvPicPr>
          <p:cNvPr id="32" name="图片 31" descr="IMG_256">
            <a:extLst>
              <a:ext uri="{FF2B5EF4-FFF2-40B4-BE49-F238E27FC236}">
                <a16:creationId xmlns:a16="http://schemas.microsoft.com/office/drawing/2014/main" id="{53BBC058-E5C6-4451-9F5C-D8DD2497FB5D}"/>
              </a:ext>
            </a:extLst>
          </p:cNvPr>
          <p:cNvPicPr/>
          <p:nvPr/>
        </p:nvPicPr>
        <p:blipFill>
          <a:blip r:embed="rId5"/>
          <a:stretch>
            <a:fillRect/>
          </a:stretch>
        </p:blipFill>
        <p:spPr>
          <a:xfrm>
            <a:off x="6778549" y="2231072"/>
            <a:ext cx="5082921" cy="1384937"/>
          </a:xfrm>
          <a:prstGeom prst="rect">
            <a:avLst/>
          </a:prstGeom>
          <a:noFill/>
          <a:ln w="9525">
            <a:noFill/>
          </a:ln>
        </p:spPr>
      </p:pic>
      <p:sp>
        <p:nvSpPr>
          <p:cNvPr id="4" name="文本框 3">
            <a:extLst>
              <a:ext uri="{FF2B5EF4-FFF2-40B4-BE49-F238E27FC236}">
                <a16:creationId xmlns:a16="http://schemas.microsoft.com/office/drawing/2014/main" id="{CEB2637C-FD40-4475-A7C3-E344BEA9BBCA}"/>
              </a:ext>
            </a:extLst>
          </p:cNvPr>
          <p:cNvSpPr txBox="1"/>
          <p:nvPr/>
        </p:nvSpPr>
        <p:spPr>
          <a:xfrm>
            <a:off x="2882237" y="1802181"/>
            <a:ext cx="138006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交叉熵损失</a:t>
            </a:r>
          </a:p>
        </p:txBody>
      </p:sp>
      <p:sp>
        <p:nvSpPr>
          <p:cNvPr id="33" name="文本框 32">
            <a:extLst>
              <a:ext uri="{FF2B5EF4-FFF2-40B4-BE49-F238E27FC236}">
                <a16:creationId xmlns:a16="http://schemas.microsoft.com/office/drawing/2014/main" id="{E2BC8F04-B551-4C1F-BE0E-BCD362DE43F3}"/>
              </a:ext>
            </a:extLst>
          </p:cNvPr>
          <p:cNvSpPr txBox="1"/>
          <p:nvPr/>
        </p:nvSpPr>
        <p:spPr>
          <a:xfrm>
            <a:off x="8629977" y="1802181"/>
            <a:ext cx="138006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蒸馏损失</a:t>
            </a:r>
          </a:p>
        </p:txBody>
      </p:sp>
      <p:pic>
        <p:nvPicPr>
          <p:cNvPr id="34" name="图片 33" descr="IMG_256">
            <a:extLst>
              <a:ext uri="{FF2B5EF4-FFF2-40B4-BE49-F238E27FC236}">
                <a16:creationId xmlns:a16="http://schemas.microsoft.com/office/drawing/2014/main" id="{78CFC3E9-02AF-45E1-9989-70B148CD2BB6}"/>
              </a:ext>
            </a:extLst>
          </p:cNvPr>
          <p:cNvPicPr/>
          <p:nvPr/>
        </p:nvPicPr>
        <p:blipFill>
          <a:blip r:embed="rId6"/>
          <a:stretch>
            <a:fillRect/>
          </a:stretch>
        </p:blipFill>
        <p:spPr>
          <a:xfrm>
            <a:off x="3628724" y="4498163"/>
            <a:ext cx="5721377" cy="830997"/>
          </a:xfrm>
          <a:prstGeom prst="rect">
            <a:avLst/>
          </a:prstGeom>
          <a:noFill/>
          <a:ln w="9525">
            <a:noFill/>
          </a:ln>
        </p:spPr>
      </p:pic>
      <p:sp>
        <p:nvSpPr>
          <p:cNvPr id="36" name="文本框 35">
            <a:extLst>
              <a:ext uri="{FF2B5EF4-FFF2-40B4-BE49-F238E27FC236}">
                <a16:creationId xmlns:a16="http://schemas.microsoft.com/office/drawing/2014/main" id="{6AD89A8B-BDCD-4876-BB41-6827C77705A7}"/>
              </a:ext>
            </a:extLst>
          </p:cNvPr>
          <p:cNvSpPr txBox="1"/>
          <p:nvPr/>
        </p:nvSpPr>
        <p:spPr>
          <a:xfrm>
            <a:off x="4894961" y="3978437"/>
            <a:ext cx="318890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最终的损失函数为两者加权和：</a:t>
            </a:r>
          </a:p>
        </p:txBody>
      </p:sp>
      <p:grpSp>
        <p:nvGrpSpPr>
          <p:cNvPr id="7" name="组合 6">
            <a:extLst>
              <a:ext uri="{FF2B5EF4-FFF2-40B4-BE49-F238E27FC236}">
                <a16:creationId xmlns:a16="http://schemas.microsoft.com/office/drawing/2014/main" id="{AC386577-EFBF-46AD-8519-3D4A115EA8C3}"/>
              </a:ext>
            </a:extLst>
          </p:cNvPr>
          <p:cNvGrpSpPr/>
          <p:nvPr/>
        </p:nvGrpSpPr>
        <p:grpSpPr>
          <a:xfrm>
            <a:off x="1876773" y="5713098"/>
            <a:ext cx="8846736" cy="995815"/>
            <a:chOff x="1876773" y="5713098"/>
            <a:chExt cx="8846736" cy="995815"/>
          </a:xfrm>
        </p:grpSpPr>
        <p:sp>
          <p:nvSpPr>
            <p:cNvPr id="38" name="矩形 37">
              <a:extLst>
                <a:ext uri="{FF2B5EF4-FFF2-40B4-BE49-F238E27FC236}">
                  <a16:creationId xmlns:a16="http://schemas.microsoft.com/office/drawing/2014/main" id="{5619108A-D60E-456F-99A2-40C2324D794D}"/>
                </a:ext>
              </a:extLst>
            </p:cNvPr>
            <p:cNvSpPr/>
            <p:nvPr/>
          </p:nvSpPr>
          <p:spPr>
            <a:xfrm>
              <a:off x="1876773" y="5713098"/>
              <a:ext cx="8833749" cy="995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7" name="文本框 36">
              <a:extLst>
                <a:ext uri="{FF2B5EF4-FFF2-40B4-BE49-F238E27FC236}">
                  <a16:creationId xmlns:a16="http://schemas.microsoft.com/office/drawing/2014/main" id="{97B02B4E-2CD7-4DFB-9935-9F4618A36EF3}"/>
                </a:ext>
              </a:extLst>
            </p:cNvPr>
            <p:cNvSpPr txBox="1"/>
            <p:nvPr/>
          </p:nvSpPr>
          <p:spPr>
            <a:xfrm>
              <a:off x="2117989" y="5811099"/>
              <a:ext cx="8605520" cy="830997"/>
            </a:xfrm>
            <a:prstGeom prst="rect">
              <a:avLst/>
            </a:prstGeom>
            <a:noFill/>
          </p:spPr>
          <p:txBody>
            <a:bodyPr wrap="square">
              <a:spAutoFit/>
            </a:bodyPr>
            <a:lstStyle/>
            <a:p>
              <a:r>
                <a:rPr lang="zh-CN"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λ</a:t>
              </a:r>
              <a:r>
                <a:rPr lang="en-US"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=n/</a:t>
              </a:r>
              <a:r>
                <a:rPr lang="en-US" altLang="zh-CN" sz="2400" dirty="0" err="1">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n+m</a:t>
              </a:r>
              <a:r>
                <a:rPr lang="en-US"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 = 1/</a:t>
              </a:r>
              <a:r>
                <a:rPr lang="zh-CN"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1+m/n</a:t>
              </a:r>
              <a:r>
                <a:rPr lang="zh-CN" altLang="zh-CN" sz="24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），随着权重系数λ逐渐变大，模型越趋向于保留已有知识。是权重系数，随训练进程动态调整。</a:t>
              </a:r>
              <a:endParaRPr lang="zh-CN" altLang="zh-CN" sz="24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9" name="TextBox 7">
            <a:extLst>
              <a:ext uri="{FF2B5EF4-FFF2-40B4-BE49-F238E27FC236}">
                <a16:creationId xmlns:a16="http://schemas.microsoft.com/office/drawing/2014/main" id="{92582C91-785E-4AAC-BDEE-78DBE2863108}"/>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Tree>
    <p:extLst>
      <p:ext uri="{BB962C8B-B14F-4D97-AF65-F5344CB8AC3E}">
        <p14:creationId xmlns:p14="http://schemas.microsoft.com/office/powerpoint/2010/main" val="4059900595"/>
      </p:ext>
    </p:extLst>
  </p:cSld>
  <p:clrMapOvr>
    <a:masterClrMapping/>
  </p:clrMapOvr>
  <mc:AlternateContent xmlns:mc="http://schemas.openxmlformats.org/markup-compatibility/2006">
    <mc:Choice xmlns:p14="http://schemas.microsoft.com/office/powerpoint/2010/main" Requires="p14">
      <p:transition spd="slow" p14:dur="2000" advTm="1580"/>
    </mc:Choice>
    <mc:Fallback>
      <p:transition spd="slow" advTm="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right)">
                                      <p:cBhvr>
                                        <p:cTn id="16" dur="500"/>
                                        <p:tgtEl>
                                          <p:spTgt spid="62"/>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36">
                                            <p:txEl>
                                              <p:pRg st="0" end="0"/>
                                            </p:txEl>
                                          </p:spTgt>
                                        </p:tgtEl>
                                        <p:attrNameLst>
                                          <p:attrName>style.visibility</p:attrName>
                                        </p:attrNameLst>
                                      </p:cBhvr>
                                      <p:to>
                                        <p:strVal val="visible"/>
                                      </p:to>
                                    </p:set>
                                    <p:animEffect transition="in" filter="wipe(left)">
                                      <p:cBhvr>
                                        <p:cTn id="34" dur="500"/>
                                        <p:tgtEl>
                                          <p:spTgt spid="36">
                                            <p:txEl>
                                              <p:pRg st="0" end="0"/>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par>
                          <p:cTn id="38" fill="hold">
                            <p:stCondLst>
                              <p:cond delay="25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建模过程</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实验过程</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作用与结论</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68CFB05-7DF1-4C0E-A6CE-15AAD9847A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61" name="TextBox 10">
            <a:extLst>
              <a:ext uri="{FF2B5EF4-FFF2-40B4-BE49-F238E27FC236}">
                <a16:creationId xmlns:a16="http://schemas.microsoft.com/office/drawing/2014/main" id="{89987992-FC63-4DF0-8901-DD8DABDE900C}"/>
              </a:ext>
            </a:extLst>
          </p:cNvPr>
          <p:cNvSpPr txBox="1"/>
          <p:nvPr/>
        </p:nvSpPr>
        <p:spPr>
          <a:xfrm>
            <a:off x="8301448" y="215904"/>
            <a:ext cx="17017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局限性与未来工作</a:t>
            </a:r>
          </a:p>
        </p:txBody>
      </p:sp>
      <p:sp>
        <p:nvSpPr>
          <p:cNvPr id="39" name="TextBox 6">
            <a:extLst>
              <a:ext uri="{FF2B5EF4-FFF2-40B4-BE49-F238E27FC236}">
                <a16:creationId xmlns:a16="http://schemas.microsoft.com/office/drawing/2014/main" id="{102F7E10-AD39-4C75-A45F-454673B275EF}"/>
              </a:ext>
            </a:extLst>
          </p:cNvPr>
          <p:cNvSpPr txBox="1"/>
          <p:nvPr/>
        </p:nvSpPr>
        <p:spPr>
          <a:xfrm>
            <a:off x="681558" y="1108968"/>
            <a:ext cx="247716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偏差校正</a:t>
            </a:r>
          </a:p>
        </p:txBody>
      </p:sp>
      <p:pic>
        <p:nvPicPr>
          <p:cNvPr id="41" name="图片 40" descr="IMG_256">
            <a:extLst>
              <a:ext uri="{FF2B5EF4-FFF2-40B4-BE49-F238E27FC236}">
                <a16:creationId xmlns:a16="http://schemas.microsoft.com/office/drawing/2014/main" id="{D8A72527-528C-4CBD-8DB4-585725FABB88}"/>
              </a:ext>
            </a:extLst>
          </p:cNvPr>
          <p:cNvPicPr/>
          <p:nvPr/>
        </p:nvPicPr>
        <p:blipFill>
          <a:blip r:embed="rId4"/>
          <a:stretch>
            <a:fillRect/>
          </a:stretch>
        </p:blipFill>
        <p:spPr>
          <a:xfrm>
            <a:off x="2574555" y="3214580"/>
            <a:ext cx="7947482" cy="1790066"/>
          </a:xfrm>
          <a:prstGeom prst="rect">
            <a:avLst/>
          </a:prstGeom>
          <a:noFill/>
          <a:ln w="9525">
            <a:noFill/>
          </a:ln>
        </p:spPr>
      </p:pic>
      <p:sp>
        <p:nvSpPr>
          <p:cNvPr id="42" name="矩形 41">
            <a:extLst>
              <a:ext uri="{FF2B5EF4-FFF2-40B4-BE49-F238E27FC236}">
                <a16:creationId xmlns:a16="http://schemas.microsoft.com/office/drawing/2014/main" id="{56279C74-56D6-4421-80B2-B58408AEA892}"/>
              </a:ext>
            </a:extLst>
          </p:cNvPr>
          <p:cNvSpPr/>
          <p:nvPr/>
        </p:nvSpPr>
        <p:spPr>
          <a:xfrm>
            <a:off x="318599" y="1619117"/>
            <a:ext cx="6671482" cy="995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grpSp>
        <p:nvGrpSpPr>
          <p:cNvPr id="9" name="组合 8">
            <a:extLst>
              <a:ext uri="{FF2B5EF4-FFF2-40B4-BE49-F238E27FC236}">
                <a16:creationId xmlns:a16="http://schemas.microsoft.com/office/drawing/2014/main" id="{459E3D6C-255D-41D7-BA0F-642E93E084E3}"/>
              </a:ext>
            </a:extLst>
          </p:cNvPr>
          <p:cNvGrpSpPr/>
          <p:nvPr/>
        </p:nvGrpSpPr>
        <p:grpSpPr>
          <a:xfrm>
            <a:off x="425752" y="1528840"/>
            <a:ext cx="6491402" cy="897199"/>
            <a:chOff x="425752" y="1528840"/>
            <a:chExt cx="6491402" cy="897199"/>
          </a:xfrm>
        </p:grpSpPr>
        <p:cxnSp>
          <p:nvCxnSpPr>
            <p:cNvPr id="40" name="直接连接符 39">
              <a:extLst>
                <a:ext uri="{FF2B5EF4-FFF2-40B4-BE49-F238E27FC236}">
                  <a16:creationId xmlns:a16="http://schemas.microsoft.com/office/drawing/2014/main" id="{F29185E4-622A-43E5-B055-D894E15E6975}"/>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1435657-DFB6-4D2C-B692-5E9D8D971E35}"/>
                </a:ext>
              </a:extLst>
            </p:cNvPr>
            <p:cNvSpPr txBox="1"/>
            <p:nvPr/>
          </p:nvSpPr>
          <p:spPr>
            <a:xfrm>
              <a:off x="425752" y="1779708"/>
              <a:ext cx="6491402" cy="646331"/>
            </a:xfrm>
            <a:prstGeom prst="rect">
              <a:avLst/>
            </a:prstGeom>
            <a:noFill/>
          </p:spPr>
          <p:txBody>
            <a:bodyPr wrap="square" rtlCol="0">
              <a:spAutoFit/>
            </a:bodyPr>
            <a:lstStyle/>
            <a:p>
              <a:r>
                <a:rPr lang="zh-CN"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传统增量学习方法在最后的全连接层存在对新类别的强烈偏差</a:t>
              </a:r>
              <a:endParaRPr lang="en-US"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p>
              <a:r>
                <a:rPr lang="en-US" altLang="zh-CN" kern="1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新类数据</a:t>
              </a:r>
              <a:r>
                <a:rPr lang="en-US"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&gt;</a:t>
              </a:r>
              <a:r>
                <a:rPr lang="zh-CN"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旧类</a:t>
              </a:r>
              <a:r>
                <a:rPr lang="en-US"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 </a:t>
              </a:r>
              <a:r>
                <a:rPr lang="en-US"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Wingdings" panose="05000000000000000000" pitchFamily="2" charset="2"/>
                </a:rPr>
                <a:t></a:t>
              </a:r>
              <a:r>
                <a:rPr lang="zh-CN"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导致模型在训练中对新类别预测偏向</a:t>
              </a:r>
              <a:endParaRPr lang="en-US" alt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6" name="文本框 5">
            <a:extLst>
              <a:ext uri="{FF2B5EF4-FFF2-40B4-BE49-F238E27FC236}">
                <a16:creationId xmlns:a16="http://schemas.microsoft.com/office/drawing/2014/main" id="{D9213E8C-1D89-4F11-B87C-9D8A5EA64584}"/>
              </a:ext>
            </a:extLst>
          </p:cNvPr>
          <p:cNvSpPr txBox="1"/>
          <p:nvPr/>
        </p:nvSpPr>
        <p:spPr>
          <a:xfrm>
            <a:off x="3258955" y="2730090"/>
            <a:ext cx="634821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线性模型来调整对新类的预测，缓解样本不平衡导致的问题</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4664BCA-E8BF-429E-A3D6-49A9D399E927}"/>
              </a:ext>
            </a:extLst>
          </p:cNvPr>
          <p:cNvSpPr txBox="1"/>
          <p:nvPr/>
        </p:nvSpPr>
        <p:spPr>
          <a:xfrm>
            <a:off x="3517550" y="5423855"/>
            <a:ext cx="5806398" cy="369332"/>
          </a:xfrm>
          <a:prstGeom prst="rect">
            <a:avLst/>
          </a:prstGeom>
          <a:noFill/>
        </p:spPr>
        <p:txBody>
          <a:bodyPr wrap="none" rtlCol="0">
            <a:spAutoFit/>
          </a:bodyPr>
          <a:lstStyle/>
          <a:p>
            <a:r>
              <a:rPr lang="zh-CN" altLang="en-US" b="1" dirty="0">
                <a:solidFill>
                  <a:srgbClr val="4D4D4D"/>
                </a:solidFill>
                <a:ea typeface="宋体" panose="02010600030101010101" pitchFamily="2" charset="-122"/>
                <a:cs typeface="宋体" panose="02010600030101010101" pitchFamily="2" charset="-122"/>
              </a:rPr>
              <a:t>* </a:t>
            </a:r>
            <a:r>
              <a:rPr lang="zh-CN" altLang="zh-CN" sz="1800" b="1" dirty="0">
                <a:solidFill>
                  <a:srgbClr val="4D4D4D"/>
                </a:solidFill>
                <a:effectLst/>
                <a:ea typeface="宋体" panose="02010600030101010101" pitchFamily="2" charset="-122"/>
                <a:cs typeface="宋体" panose="02010600030101010101" pitchFamily="2" charset="-122"/>
              </a:rPr>
              <a:t>α、β</a:t>
            </a:r>
            <a:r>
              <a:rPr lang="zh-CN" altLang="zh-CN" sz="1800" b="1" kern="100" dirty="0">
                <a:effectLst/>
                <a:ea typeface="宋体" panose="02010600030101010101" pitchFamily="2" charset="-122"/>
                <a:cs typeface="宋体" panose="02010600030101010101" pitchFamily="2" charset="-122"/>
              </a:rPr>
              <a:t> 是可学习的参数，专门用于调整对新类别的输出</a:t>
            </a:r>
            <a:endParaRPr lang="zh-CN" altLang="en-US" b="1" dirty="0"/>
          </a:p>
        </p:txBody>
      </p:sp>
      <p:sp>
        <p:nvSpPr>
          <p:cNvPr id="43" name="TextBox 7">
            <a:extLst>
              <a:ext uri="{FF2B5EF4-FFF2-40B4-BE49-F238E27FC236}">
                <a16:creationId xmlns:a16="http://schemas.microsoft.com/office/drawing/2014/main" id="{377F99CB-4A31-430C-BA8B-038694D2C88E}"/>
              </a:ext>
            </a:extLst>
          </p:cNvPr>
          <p:cNvSpPr txBox="1"/>
          <p:nvPr/>
        </p:nvSpPr>
        <p:spPr>
          <a:xfrm>
            <a:off x="3374949" y="236420"/>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引言</a:t>
            </a:r>
          </a:p>
        </p:txBody>
      </p:sp>
    </p:spTree>
    <p:extLst>
      <p:ext uri="{BB962C8B-B14F-4D97-AF65-F5344CB8AC3E}">
        <p14:creationId xmlns:p14="http://schemas.microsoft.com/office/powerpoint/2010/main" val="12246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42" grpId="0" animBg="1"/>
      <p:bldP spid="6" grpId="0"/>
      <p:bldP spid="8" grpId="0"/>
    </p:bldLst>
  </p:timing>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5086</TotalTime>
  <Words>2607</Words>
  <Application>Microsoft Office PowerPoint</Application>
  <PresentationFormat>宽屏</PresentationFormat>
  <Paragraphs>432</Paragraphs>
  <Slides>37</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Impact MT Std</vt:lpstr>
      <vt:lpstr>Söhne</vt:lpstr>
      <vt:lpstr>等线</vt:lpstr>
      <vt:lpstr>等线 Light</vt:lpstr>
      <vt:lpstr>宋体</vt:lpstr>
      <vt:lpstr>微软雅黑</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谢 顺华</cp:lastModifiedBy>
  <cp:revision>258</cp:revision>
  <dcterms:created xsi:type="dcterms:W3CDTF">2016-11-24T09:20:00Z</dcterms:created>
  <dcterms:modified xsi:type="dcterms:W3CDTF">2024-06-30T12:47:15Z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